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amp;ehk=XMbKr" ContentType="image/jpe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52" r:id="rId2"/>
  </p:sldMasterIdLst>
  <p:notesMasterIdLst>
    <p:notesMasterId r:id="rId74"/>
  </p:notesMasterIdLst>
  <p:sldIdLst>
    <p:sldId id="256" r:id="rId3"/>
    <p:sldId id="540" r:id="rId4"/>
    <p:sldId id="489" r:id="rId5"/>
    <p:sldId id="474" r:id="rId6"/>
    <p:sldId id="493" r:id="rId7"/>
    <p:sldId id="494" r:id="rId8"/>
    <p:sldId id="495" r:id="rId9"/>
    <p:sldId id="496" r:id="rId10"/>
    <p:sldId id="497" r:id="rId11"/>
    <p:sldId id="538" r:id="rId12"/>
    <p:sldId id="498" r:id="rId13"/>
    <p:sldId id="499" r:id="rId14"/>
    <p:sldId id="500" r:id="rId15"/>
    <p:sldId id="501" r:id="rId16"/>
    <p:sldId id="502" r:id="rId17"/>
    <p:sldId id="503" r:id="rId18"/>
    <p:sldId id="504" r:id="rId19"/>
    <p:sldId id="505" r:id="rId20"/>
    <p:sldId id="506" r:id="rId21"/>
    <p:sldId id="507" r:id="rId22"/>
    <p:sldId id="508" r:id="rId23"/>
    <p:sldId id="509" r:id="rId24"/>
    <p:sldId id="510" r:id="rId25"/>
    <p:sldId id="511" r:id="rId26"/>
    <p:sldId id="512" r:id="rId27"/>
    <p:sldId id="513" r:id="rId28"/>
    <p:sldId id="514" r:id="rId29"/>
    <p:sldId id="515" r:id="rId30"/>
    <p:sldId id="516" r:id="rId31"/>
    <p:sldId id="517" r:id="rId32"/>
    <p:sldId id="518" r:id="rId33"/>
    <p:sldId id="519" r:id="rId34"/>
    <p:sldId id="521" r:id="rId35"/>
    <p:sldId id="524" r:id="rId36"/>
    <p:sldId id="527" r:id="rId37"/>
    <p:sldId id="526" r:id="rId38"/>
    <p:sldId id="487" r:id="rId39"/>
    <p:sldId id="465" r:id="rId40"/>
    <p:sldId id="466" r:id="rId41"/>
    <p:sldId id="539" r:id="rId42"/>
    <p:sldId id="467" r:id="rId43"/>
    <p:sldId id="530" r:id="rId44"/>
    <p:sldId id="529" r:id="rId45"/>
    <p:sldId id="528" r:id="rId46"/>
    <p:sldId id="535" r:id="rId47"/>
    <p:sldId id="537" r:id="rId48"/>
    <p:sldId id="536" r:id="rId49"/>
    <p:sldId id="492" r:id="rId50"/>
    <p:sldId id="531" r:id="rId51"/>
    <p:sldId id="491" r:id="rId52"/>
    <p:sldId id="468" r:id="rId53"/>
    <p:sldId id="477" r:id="rId54"/>
    <p:sldId id="534" r:id="rId55"/>
    <p:sldId id="470" r:id="rId56"/>
    <p:sldId id="471" r:id="rId57"/>
    <p:sldId id="472" r:id="rId58"/>
    <p:sldId id="486" r:id="rId59"/>
    <p:sldId id="473" r:id="rId60"/>
    <p:sldId id="476" r:id="rId61"/>
    <p:sldId id="469" r:id="rId62"/>
    <p:sldId id="525" r:id="rId63"/>
    <p:sldId id="478" r:id="rId64"/>
    <p:sldId id="479" r:id="rId65"/>
    <p:sldId id="480" r:id="rId66"/>
    <p:sldId id="481" r:id="rId67"/>
    <p:sldId id="482" r:id="rId68"/>
    <p:sldId id="483" r:id="rId69"/>
    <p:sldId id="484" r:id="rId70"/>
    <p:sldId id="485" r:id="rId71"/>
    <p:sldId id="532" r:id="rId72"/>
    <p:sldId id="533"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Egan" initials="JE" lastIdx="1" clrIdx="0">
    <p:extLst>
      <p:ext uri="{19B8F6BF-5375-455C-9EA6-DF929625EA0E}">
        <p15:presenceInfo xmlns:p15="http://schemas.microsoft.com/office/powerpoint/2012/main" userId="9377a37189d349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83764" autoAdjust="0"/>
  </p:normalViewPr>
  <p:slideViewPr>
    <p:cSldViewPr snapToGrid="0">
      <p:cViewPr varScale="1">
        <p:scale>
          <a:sx n="61" d="100"/>
          <a:sy n="61" d="100"/>
        </p:scale>
        <p:origin x="1104"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aomiyoung:Desktop:bmp%20compare.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jegan.SKELLYLOY-HBG\Desktop\market%20impact.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jegan.SKELLYLOY-HBG\Desktop\market%20impact.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marker>
            <c:symbol val="diamond"/>
            <c:size val="12"/>
            <c:spPr>
              <a:solidFill>
                <a:schemeClr val="bg2">
                  <a:lumMod val="50000"/>
                </a:schemeClr>
              </a:solidFill>
            </c:spPr>
          </c:marker>
          <c:dLbls>
            <c:dLbl>
              <c:idx val="0"/>
              <c:layout>
                <c:manualLayout>
                  <c:x val="2.4507803460051401E-2"/>
                  <c:y val="-0.14507784786273001"/>
                </c:manualLayout>
              </c:layout>
              <c:tx>
                <c:rich>
                  <a:bodyPr/>
                  <a:lstStyle/>
                  <a:p>
                    <a:r>
                      <a:rPr lang="en-US" sz="1200" b="1" dirty="0"/>
                      <a:t>BMP #1</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D210-4641-8A0B-90ED60514F6E}"/>
                </c:ext>
              </c:extLst>
            </c:dLbl>
            <c:dLbl>
              <c:idx val="1"/>
              <c:layout>
                <c:manualLayout>
                  <c:x val="1.3739884076990399E-3"/>
                  <c:y val="-8.9255028381963905E-2"/>
                </c:manualLayout>
              </c:layout>
              <c:tx>
                <c:rich>
                  <a:bodyPr/>
                  <a:lstStyle/>
                  <a:p>
                    <a:r>
                      <a:rPr lang="en-US" sz="1200" b="1" dirty="0"/>
                      <a:t>BMP #2</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1-D210-4641-8A0B-90ED60514F6E}"/>
                </c:ext>
              </c:extLst>
            </c:dLbl>
            <c:dLbl>
              <c:idx val="2"/>
              <c:layout>
                <c:manualLayout>
                  <c:x val="0.29687076224846898"/>
                  <c:y val="3.0686125709882099E-2"/>
                </c:manualLayout>
              </c:layout>
              <c:tx>
                <c:rich>
                  <a:bodyPr/>
                  <a:lstStyle/>
                  <a:p>
                    <a:r>
                      <a:rPr lang="en-US" sz="1200" b="1" dirty="0"/>
                      <a:t>BMP</a:t>
                    </a:r>
                    <a:r>
                      <a:rPr lang="en-US" sz="1200" b="1" baseline="0" dirty="0"/>
                      <a:t> #3</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D210-4641-8A0B-90ED60514F6E}"/>
                </c:ext>
              </c:extLst>
            </c:dLbl>
            <c:dLbl>
              <c:idx val="3"/>
              <c:layout>
                <c:manualLayout>
                  <c:x val="8.9443487532808397E-2"/>
                  <c:y val="4.4631221329893599E-3"/>
                </c:manualLayout>
              </c:layout>
              <c:tx>
                <c:rich>
                  <a:bodyPr/>
                  <a:lstStyle/>
                  <a:p>
                    <a:r>
                      <a:rPr lang="en-US" sz="1200" b="1" dirty="0"/>
                      <a:t>BMP #4</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D210-4641-8A0B-90ED60514F6E}"/>
                </c:ext>
              </c:extLst>
            </c:dLbl>
            <c:dLbl>
              <c:idx val="4"/>
              <c:layout>
                <c:manualLayout>
                  <c:x val="-2.2659394138232699E-2"/>
                  <c:y val="-0.49423345211805098"/>
                </c:manualLayout>
              </c:layout>
              <c:tx>
                <c:rich>
                  <a:bodyPr/>
                  <a:lstStyle/>
                  <a:p>
                    <a:r>
                      <a:rPr lang="en-US" sz="1200" b="1" dirty="0"/>
                      <a:t>BMP #5</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D210-4641-8A0B-90ED60514F6E}"/>
                </c:ext>
              </c:extLst>
            </c:dLbl>
            <c:dLbl>
              <c:idx val="5"/>
              <c:layout>
                <c:manualLayout>
                  <c:x val="-7.47653317528858E-2"/>
                  <c:y val="-0.104262377461698"/>
                </c:manualLayout>
              </c:layout>
              <c:tx>
                <c:rich>
                  <a:bodyPr/>
                  <a:lstStyle/>
                  <a:p>
                    <a:r>
                      <a:rPr lang="en-US" sz="1200" b="1" dirty="0"/>
                      <a:t>BMP</a:t>
                    </a:r>
                    <a:r>
                      <a:rPr lang="en-US" sz="1200" b="1" baseline="0" dirty="0"/>
                      <a:t> #6</a:t>
                    </a:r>
                    <a:endParaRPr lang="en-US" dirty="0"/>
                  </a:p>
                </c:rich>
              </c:tx>
              <c:dLblPos val="r"/>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5-D210-4641-8A0B-90ED60514F6E}"/>
                </c:ext>
              </c:extLst>
            </c:dLbl>
            <c:dLbl>
              <c:idx val="6"/>
              <c:delete val="1"/>
              <c:extLst>
                <c:ext xmlns:c15="http://schemas.microsoft.com/office/drawing/2012/chart" uri="{CE6537A1-D6FC-4f65-9D91-7224C49458BB}"/>
                <c:ext xmlns:c16="http://schemas.microsoft.com/office/drawing/2014/chart" uri="{C3380CC4-5D6E-409C-BE32-E72D297353CC}">
                  <c16:uniqueId val="{00000006-D210-4641-8A0B-90ED60514F6E}"/>
                </c:ext>
              </c:extLst>
            </c:dLbl>
            <c:spPr>
              <a:noFill/>
              <a:ln>
                <a:noFill/>
              </a:ln>
              <a:effectLst/>
            </c:spPr>
            <c:txPr>
              <a:bodyPr/>
              <a:lstStyle/>
              <a:p>
                <a:pPr>
                  <a:defRPr sz="1200" b="1"/>
                </a:pPr>
                <a:endParaRPr lang="en-US"/>
              </a:p>
            </c:txPr>
            <c:dLblPos val="l"/>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Sheet1!$R$5:$R$11</c:f>
              <c:numCache>
                <c:formatCode>0%</c:formatCode>
                <c:ptCount val="7"/>
                <c:pt idx="0" formatCode="General">
                  <c:v>0</c:v>
                </c:pt>
                <c:pt idx="1">
                  <c:v>0.15730337078651699</c:v>
                </c:pt>
                <c:pt idx="2">
                  <c:v>0.24831460674157299</c:v>
                </c:pt>
                <c:pt idx="3">
                  <c:v>0.68764044943820202</c:v>
                </c:pt>
                <c:pt idx="4">
                  <c:v>0.79550561797752795</c:v>
                </c:pt>
                <c:pt idx="5">
                  <c:v>0.94719101123595495</c:v>
                </c:pt>
                <c:pt idx="6">
                  <c:v>1</c:v>
                </c:pt>
              </c:numCache>
            </c:numRef>
          </c:xVal>
          <c:yVal>
            <c:numRef>
              <c:f>Sheet1!$M$5:$M$11</c:f>
              <c:numCache>
                <c:formatCode>"$"#,##0</c:formatCode>
                <c:ptCount val="7"/>
                <c:pt idx="0" formatCode="General">
                  <c:v>0</c:v>
                </c:pt>
                <c:pt idx="1">
                  <c:v>4</c:v>
                </c:pt>
                <c:pt idx="2">
                  <c:v>6</c:v>
                </c:pt>
                <c:pt idx="3">
                  <c:v>8</c:v>
                </c:pt>
                <c:pt idx="4">
                  <c:v>10</c:v>
                </c:pt>
                <c:pt idx="5">
                  <c:v>37</c:v>
                </c:pt>
                <c:pt idx="6">
                  <c:v>42</c:v>
                </c:pt>
              </c:numCache>
            </c:numRef>
          </c:yVal>
          <c:smooth val="0"/>
          <c:extLst>
            <c:ext xmlns:c16="http://schemas.microsoft.com/office/drawing/2014/chart" uri="{C3380CC4-5D6E-409C-BE32-E72D297353CC}">
              <c16:uniqueId val="{00000007-D210-4641-8A0B-90ED60514F6E}"/>
            </c:ext>
          </c:extLst>
        </c:ser>
        <c:dLbls>
          <c:showLegendKey val="0"/>
          <c:showVal val="0"/>
          <c:showCatName val="0"/>
          <c:showSerName val="0"/>
          <c:showPercent val="0"/>
          <c:showBubbleSize val="0"/>
        </c:dLbls>
        <c:axId val="2144585288"/>
        <c:axId val="2144591128"/>
      </c:scatterChart>
      <c:valAx>
        <c:axId val="2144585288"/>
        <c:scaling>
          <c:orientation val="minMax"/>
          <c:max val="1"/>
        </c:scaling>
        <c:delete val="0"/>
        <c:axPos val="b"/>
        <c:title>
          <c:tx>
            <c:rich>
              <a:bodyPr/>
              <a:lstStyle/>
              <a:p>
                <a:pPr>
                  <a:defRPr sz="1200"/>
                </a:pPr>
                <a:r>
                  <a:rPr lang="en-US" sz="1200"/>
                  <a:t>%</a:t>
                </a:r>
                <a:r>
                  <a:rPr lang="en-US" sz="1200" baseline="0"/>
                  <a:t> of TSS reduction delivered</a:t>
                </a:r>
                <a:endParaRPr lang="en-US" sz="1200"/>
              </a:p>
            </c:rich>
          </c:tx>
          <c:layout>
            <c:manualLayout>
              <c:xMode val="edge"/>
              <c:yMode val="edge"/>
              <c:x val="0.37967888779527598"/>
              <c:y val="0.93346968026886901"/>
            </c:manualLayout>
          </c:layout>
          <c:overlay val="0"/>
        </c:title>
        <c:numFmt formatCode="0%" sourceLinked="0"/>
        <c:majorTickMark val="out"/>
        <c:minorTickMark val="none"/>
        <c:tickLblPos val="nextTo"/>
        <c:txPr>
          <a:bodyPr/>
          <a:lstStyle/>
          <a:p>
            <a:pPr>
              <a:defRPr sz="1200"/>
            </a:pPr>
            <a:endParaRPr lang="en-US"/>
          </a:p>
        </c:txPr>
        <c:crossAx val="2144591128"/>
        <c:crosses val="autoZero"/>
        <c:crossBetween val="midCat"/>
      </c:valAx>
      <c:valAx>
        <c:axId val="2144591128"/>
        <c:scaling>
          <c:orientation val="minMax"/>
        </c:scaling>
        <c:delete val="0"/>
        <c:axPos val="l"/>
        <c:title>
          <c:tx>
            <c:rich>
              <a:bodyPr rot="-5400000" vert="horz"/>
              <a:lstStyle/>
              <a:p>
                <a:pPr>
                  <a:defRPr sz="1200"/>
                </a:pPr>
                <a:r>
                  <a:rPr lang="en-US" sz="1200"/>
                  <a:t>Price</a:t>
                </a:r>
                <a:r>
                  <a:rPr lang="en-US" sz="1200" baseline="0"/>
                  <a:t> of TSS Removal ($/lb)</a:t>
                </a:r>
                <a:endParaRPr lang="en-US" sz="1200"/>
              </a:p>
            </c:rich>
          </c:tx>
          <c:layout>
            <c:manualLayout>
              <c:xMode val="edge"/>
              <c:yMode val="edge"/>
              <c:x val="1.5625E-2"/>
              <c:y val="0.22858751244706099"/>
            </c:manualLayout>
          </c:layout>
          <c:overlay val="0"/>
        </c:title>
        <c:numFmt formatCode="&quot;$&quot;#,##0" sourceLinked="0"/>
        <c:majorTickMark val="out"/>
        <c:minorTickMark val="none"/>
        <c:tickLblPos val="nextTo"/>
        <c:txPr>
          <a:bodyPr/>
          <a:lstStyle/>
          <a:p>
            <a:pPr>
              <a:defRPr sz="1200"/>
            </a:pPr>
            <a:endParaRPr lang="en-US"/>
          </a:p>
        </c:txPr>
        <c:crossAx val="2144585288"/>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Sheet2!$B$1</c:f>
              <c:strCache>
                <c:ptCount val="1"/>
                <c:pt idx="0">
                  <c:v>Federal</c:v>
                </c:pt>
              </c:strCache>
            </c:strRef>
          </c:tx>
          <c:spPr>
            <a:solidFill>
              <a:schemeClr val="accent1"/>
            </a:solidFill>
            <a:ln>
              <a:noFill/>
            </a:ln>
            <a:effectLst/>
          </c:spPr>
          <c:invertIfNegative val="0"/>
          <c:cat>
            <c:numRef>
              <c:f>Sheet2!$A$1:$A$4</c:f>
              <c:numCache>
                <c:formatCode>General</c:formatCode>
                <c:ptCount val="4"/>
                <c:pt idx="0">
                  <c:v>2017</c:v>
                </c:pt>
                <c:pt idx="3">
                  <c:v>2026</c:v>
                </c:pt>
              </c:numCache>
            </c:numRef>
          </c:cat>
          <c:val>
            <c:numRef>
              <c:f>Sheet2!$B$2</c:f>
              <c:numCache>
                <c:formatCode>0%</c:formatCode>
                <c:ptCount val="1"/>
                <c:pt idx="0">
                  <c:v>0.6</c:v>
                </c:pt>
              </c:numCache>
            </c:numRef>
          </c:val>
          <c:extLst>
            <c:ext xmlns:c16="http://schemas.microsoft.com/office/drawing/2014/chart" uri="{C3380CC4-5D6E-409C-BE32-E72D297353CC}">
              <c16:uniqueId val="{00000000-3A20-4D49-9E67-7A44814FE31A}"/>
            </c:ext>
          </c:extLst>
        </c:ser>
        <c:ser>
          <c:idx val="1"/>
          <c:order val="1"/>
          <c:tx>
            <c:strRef>
              <c:f>Sheet2!$C$1</c:f>
              <c:strCache>
                <c:ptCount val="1"/>
                <c:pt idx="0">
                  <c:v>State</c:v>
                </c:pt>
              </c:strCache>
            </c:strRef>
          </c:tx>
          <c:spPr>
            <a:solidFill>
              <a:schemeClr val="accent2"/>
            </a:solidFill>
            <a:ln>
              <a:noFill/>
            </a:ln>
            <a:effectLst/>
          </c:spPr>
          <c:invertIfNegative val="0"/>
          <c:cat>
            <c:numRef>
              <c:f>Sheet2!$A$1:$A$4</c:f>
              <c:numCache>
                <c:formatCode>General</c:formatCode>
                <c:ptCount val="4"/>
                <c:pt idx="0">
                  <c:v>2017</c:v>
                </c:pt>
                <c:pt idx="3">
                  <c:v>2026</c:v>
                </c:pt>
              </c:numCache>
            </c:numRef>
          </c:cat>
          <c:val>
            <c:numRef>
              <c:f>Sheet2!$C$2</c:f>
              <c:numCache>
                <c:formatCode>0%</c:formatCode>
                <c:ptCount val="1"/>
                <c:pt idx="0">
                  <c:v>0.05</c:v>
                </c:pt>
              </c:numCache>
            </c:numRef>
          </c:val>
          <c:extLst>
            <c:ext xmlns:c16="http://schemas.microsoft.com/office/drawing/2014/chart" uri="{C3380CC4-5D6E-409C-BE32-E72D297353CC}">
              <c16:uniqueId val="{00000001-3A20-4D49-9E67-7A44814FE31A}"/>
            </c:ext>
          </c:extLst>
        </c:ser>
        <c:ser>
          <c:idx val="2"/>
          <c:order val="2"/>
          <c:tx>
            <c:strRef>
              <c:f>Sheet2!$D$1</c:f>
              <c:strCache>
                <c:ptCount val="1"/>
                <c:pt idx="0">
                  <c:v>Other</c:v>
                </c:pt>
              </c:strCache>
            </c:strRef>
          </c:tx>
          <c:spPr>
            <a:solidFill>
              <a:schemeClr val="accent3"/>
            </a:solidFill>
            <a:ln>
              <a:noFill/>
            </a:ln>
            <a:effectLst/>
          </c:spPr>
          <c:invertIfNegative val="0"/>
          <c:cat>
            <c:numRef>
              <c:f>Sheet2!$A$1:$A$4</c:f>
              <c:numCache>
                <c:formatCode>General</c:formatCode>
                <c:ptCount val="4"/>
                <c:pt idx="0">
                  <c:v>2017</c:v>
                </c:pt>
                <c:pt idx="3">
                  <c:v>2026</c:v>
                </c:pt>
              </c:numCache>
            </c:numRef>
          </c:cat>
          <c:val>
            <c:numRef>
              <c:f>Sheet2!$D$2</c:f>
              <c:numCache>
                <c:formatCode>0%</c:formatCode>
                <c:ptCount val="1"/>
                <c:pt idx="0">
                  <c:v>0.05</c:v>
                </c:pt>
              </c:numCache>
            </c:numRef>
          </c:val>
          <c:extLst>
            <c:ext xmlns:c16="http://schemas.microsoft.com/office/drawing/2014/chart" uri="{C3380CC4-5D6E-409C-BE32-E72D297353CC}">
              <c16:uniqueId val="{00000002-3A20-4D49-9E67-7A44814FE31A}"/>
            </c:ext>
          </c:extLst>
        </c:ser>
        <c:ser>
          <c:idx val="3"/>
          <c:order val="3"/>
          <c:tx>
            <c:strRef>
              <c:f>Sheet2!$E$1</c:f>
              <c:strCache>
                <c:ptCount val="1"/>
                <c:pt idx="0">
                  <c:v>Fund - Philantropic</c:v>
                </c:pt>
              </c:strCache>
            </c:strRef>
          </c:tx>
          <c:spPr>
            <a:pattFill prst="ltUpDiag">
              <a:fgClr>
                <a:schemeClr val="accent3">
                  <a:lumMod val="50000"/>
                </a:schemeClr>
              </a:fgClr>
              <a:bgClr>
                <a:schemeClr val="bg1"/>
              </a:bgClr>
            </a:pattFill>
            <a:ln>
              <a:noFill/>
            </a:ln>
            <a:effectLst/>
          </c:spPr>
          <c:invertIfNegative val="0"/>
          <c:cat>
            <c:numRef>
              <c:f>Sheet2!$A$1:$A$4</c:f>
              <c:numCache>
                <c:formatCode>General</c:formatCode>
                <c:ptCount val="4"/>
                <c:pt idx="0">
                  <c:v>2017</c:v>
                </c:pt>
                <c:pt idx="3">
                  <c:v>2026</c:v>
                </c:pt>
              </c:numCache>
            </c:numRef>
          </c:cat>
          <c:val>
            <c:numRef>
              <c:f>Sheet2!$E$2</c:f>
              <c:numCache>
                <c:formatCode>0%</c:formatCode>
                <c:ptCount val="1"/>
                <c:pt idx="0">
                  <c:v>0.3</c:v>
                </c:pt>
              </c:numCache>
            </c:numRef>
          </c:val>
          <c:extLst>
            <c:ext xmlns:c16="http://schemas.microsoft.com/office/drawing/2014/chart" uri="{C3380CC4-5D6E-409C-BE32-E72D297353CC}">
              <c16:uniqueId val="{00000003-3A20-4D49-9E67-7A44814FE31A}"/>
            </c:ext>
          </c:extLst>
        </c:ser>
        <c:dLbls>
          <c:showLegendKey val="0"/>
          <c:showVal val="0"/>
          <c:showCatName val="0"/>
          <c:showSerName val="0"/>
          <c:showPercent val="0"/>
          <c:showBubbleSize val="0"/>
        </c:dLbls>
        <c:gapWidth val="150"/>
        <c:overlap val="100"/>
        <c:axId val="2144730760"/>
        <c:axId val="2122797256"/>
      </c:barChart>
      <c:catAx>
        <c:axId val="214473076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Without Water</a:t>
                </a:r>
                <a:r>
                  <a:rPr lang="en-US" baseline="0"/>
                  <a:t> Fund</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122797256"/>
        <c:crosses val="autoZero"/>
        <c:auto val="1"/>
        <c:lblAlgn val="ctr"/>
        <c:lblOffset val="100"/>
        <c:noMultiLvlLbl val="0"/>
      </c:catAx>
      <c:valAx>
        <c:axId val="2122797256"/>
        <c:scaling>
          <c:orientation val="minMax"/>
          <c:max val="1"/>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a:t>
                </a:r>
                <a:r>
                  <a:rPr lang="en-US" sz="1100" baseline="0" dirty="0"/>
                  <a:t> total project funding</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44730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Sheet2!$B$4</c:f>
              <c:strCache>
                <c:ptCount val="1"/>
                <c:pt idx="0">
                  <c:v>Federal</c:v>
                </c:pt>
              </c:strCache>
            </c:strRef>
          </c:tx>
          <c:spPr>
            <a:solidFill>
              <a:schemeClr val="accent1"/>
            </a:solidFill>
            <a:ln>
              <a:noFill/>
            </a:ln>
            <a:effectLst/>
          </c:spPr>
          <c:invertIfNegative val="0"/>
          <c:cat>
            <c:numRef>
              <c:f>Sheet2!$A$4</c:f>
              <c:numCache>
                <c:formatCode>General</c:formatCode>
                <c:ptCount val="1"/>
                <c:pt idx="0">
                  <c:v>2026</c:v>
                </c:pt>
              </c:numCache>
            </c:numRef>
          </c:cat>
          <c:val>
            <c:numRef>
              <c:f>Sheet2!$B$5</c:f>
              <c:numCache>
                <c:formatCode>General</c:formatCode>
                <c:ptCount val="1"/>
                <c:pt idx="0">
                  <c:v>60</c:v>
                </c:pt>
              </c:numCache>
            </c:numRef>
          </c:val>
          <c:extLst>
            <c:ext xmlns:c16="http://schemas.microsoft.com/office/drawing/2014/chart" uri="{C3380CC4-5D6E-409C-BE32-E72D297353CC}">
              <c16:uniqueId val="{00000000-BF02-47BD-A551-2C8C2DBFDE78}"/>
            </c:ext>
          </c:extLst>
        </c:ser>
        <c:ser>
          <c:idx val="1"/>
          <c:order val="1"/>
          <c:tx>
            <c:strRef>
              <c:f>Sheet2!$C$4</c:f>
              <c:strCache>
                <c:ptCount val="1"/>
                <c:pt idx="0">
                  <c:v>State</c:v>
                </c:pt>
              </c:strCache>
            </c:strRef>
          </c:tx>
          <c:spPr>
            <a:solidFill>
              <a:schemeClr val="accent2"/>
            </a:solidFill>
            <a:ln>
              <a:noFill/>
            </a:ln>
            <a:effectLst/>
          </c:spPr>
          <c:invertIfNegative val="0"/>
          <c:cat>
            <c:numRef>
              <c:f>Sheet2!$A$4</c:f>
              <c:numCache>
                <c:formatCode>General</c:formatCode>
                <c:ptCount val="1"/>
                <c:pt idx="0">
                  <c:v>2026</c:v>
                </c:pt>
              </c:numCache>
            </c:numRef>
          </c:cat>
          <c:val>
            <c:numRef>
              <c:f>Sheet2!$C$5</c:f>
              <c:numCache>
                <c:formatCode>General</c:formatCode>
                <c:ptCount val="1"/>
                <c:pt idx="0">
                  <c:v>5</c:v>
                </c:pt>
              </c:numCache>
            </c:numRef>
          </c:val>
          <c:extLst>
            <c:ext xmlns:c16="http://schemas.microsoft.com/office/drawing/2014/chart" uri="{C3380CC4-5D6E-409C-BE32-E72D297353CC}">
              <c16:uniqueId val="{00000001-BF02-47BD-A551-2C8C2DBFDE78}"/>
            </c:ext>
          </c:extLst>
        </c:ser>
        <c:ser>
          <c:idx val="2"/>
          <c:order val="2"/>
          <c:tx>
            <c:strRef>
              <c:f>Sheet2!$D$4</c:f>
              <c:strCache>
                <c:ptCount val="1"/>
                <c:pt idx="0">
                  <c:v>Other</c:v>
                </c:pt>
              </c:strCache>
            </c:strRef>
          </c:tx>
          <c:spPr>
            <a:solidFill>
              <a:schemeClr val="accent3"/>
            </a:solidFill>
            <a:ln>
              <a:noFill/>
            </a:ln>
            <a:effectLst/>
          </c:spPr>
          <c:invertIfNegative val="0"/>
          <c:cat>
            <c:numRef>
              <c:f>Sheet2!$A$4</c:f>
              <c:numCache>
                <c:formatCode>General</c:formatCode>
                <c:ptCount val="1"/>
                <c:pt idx="0">
                  <c:v>2026</c:v>
                </c:pt>
              </c:numCache>
            </c:numRef>
          </c:cat>
          <c:val>
            <c:numRef>
              <c:f>Sheet2!$D$5</c:f>
              <c:numCache>
                <c:formatCode>General</c:formatCode>
                <c:ptCount val="1"/>
                <c:pt idx="0">
                  <c:v>5</c:v>
                </c:pt>
              </c:numCache>
            </c:numRef>
          </c:val>
          <c:extLst>
            <c:ext xmlns:c16="http://schemas.microsoft.com/office/drawing/2014/chart" uri="{C3380CC4-5D6E-409C-BE32-E72D297353CC}">
              <c16:uniqueId val="{00000002-BF02-47BD-A551-2C8C2DBFDE78}"/>
            </c:ext>
          </c:extLst>
        </c:ser>
        <c:ser>
          <c:idx val="3"/>
          <c:order val="3"/>
          <c:tx>
            <c:strRef>
              <c:f>Sheet2!$E$4</c:f>
              <c:strCache>
                <c:ptCount val="1"/>
                <c:pt idx="0">
                  <c:v>Fund - Investor Supported</c:v>
                </c:pt>
              </c:strCache>
            </c:strRef>
          </c:tx>
          <c:spPr>
            <a:solidFill>
              <a:schemeClr val="accent3">
                <a:lumMod val="50000"/>
              </a:schemeClr>
            </a:solidFill>
            <a:ln>
              <a:noFill/>
            </a:ln>
            <a:effectLst/>
          </c:spPr>
          <c:invertIfNegative val="0"/>
          <c:cat>
            <c:numRef>
              <c:f>Sheet2!$A$4</c:f>
              <c:numCache>
                <c:formatCode>General</c:formatCode>
                <c:ptCount val="1"/>
                <c:pt idx="0">
                  <c:v>2026</c:v>
                </c:pt>
              </c:numCache>
            </c:numRef>
          </c:cat>
          <c:val>
            <c:numRef>
              <c:f>Sheet2!$E$5</c:f>
              <c:numCache>
                <c:formatCode>General</c:formatCode>
                <c:ptCount val="1"/>
                <c:pt idx="0">
                  <c:v>30</c:v>
                </c:pt>
              </c:numCache>
            </c:numRef>
          </c:val>
          <c:extLst>
            <c:ext xmlns:c16="http://schemas.microsoft.com/office/drawing/2014/chart" uri="{C3380CC4-5D6E-409C-BE32-E72D297353CC}">
              <c16:uniqueId val="{00000003-BF02-47BD-A551-2C8C2DBFDE78}"/>
            </c:ext>
          </c:extLst>
        </c:ser>
        <c:dLbls>
          <c:showLegendKey val="0"/>
          <c:showVal val="0"/>
          <c:showCatName val="0"/>
          <c:showSerName val="0"/>
          <c:showPercent val="0"/>
          <c:showBubbleSize val="0"/>
        </c:dLbls>
        <c:gapWidth val="150"/>
        <c:overlap val="100"/>
        <c:axId val="2144880872"/>
        <c:axId val="2144885784"/>
      </c:barChart>
      <c:catAx>
        <c:axId val="2144880872"/>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With Water Fund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2144885784"/>
        <c:crosses val="autoZero"/>
        <c:auto val="1"/>
        <c:lblAlgn val="ctr"/>
        <c:lblOffset val="100"/>
        <c:noMultiLvlLbl val="0"/>
      </c:catAx>
      <c:valAx>
        <c:axId val="2144885784"/>
        <c:scaling>
          <c:orientation val="minMax"/>
          <c:max val="100"/>
        </c:scaling>
        <c:delete val="1"/>
        <c:axPos val="l"/>
        <c:numFmt formatCode="General" sourceLinked="1"/>
        <c:majorTickMark val="none"/>
        <c:minorTickMark val="none"/>
        <c:tickLblPos val="nextTo"/>
        <c:crossAx val="2144880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Long Term Projected</a:t>
            </a:r>
            <a:r>
              <a:rPr lang="en-US" baseline="0"/>
              <a:t> Market Impact</a:t>
            </a:r>
            <a:endParaRPr lang="en-US"/>
          </a:p>
        </c:rich>
      </c:tx>
      <c:overlay val="0"/>
    </c:title>
    <c:autoTitleDeleted val="0"/>
    <c:plotArea>
      <c:layout/>
      <c:barChart>
        <c:barDir val="col"/>
        <c:grouping val="stacked"/>
        <c:varyColors val="0"/>
        <c:ser>
          <c:idx val="0"/>
          <c:order val="0"/>
          <c:tx>
            <c:strRef>
              <c:f>'Market impact'!$B$31</c:f>
              <c:strCache>
                <c:ptCount val="1"/>
                <c:pt idx="0">
                  <c:v>Without Water Fund</c:v>
                </c:pt>
              </c:strCache>
            </c:strRef>
          </c:tx>
          <c:invertIfNegative val="0"/>
          <c:cat>
            <c:numRef>
              <c:f>'Market impact'!$A$32:$A$44</c:f>
              <c:numCache>
                <c:formatCode>General</c:formatCode>
                <c:ptCount val="13"/>
                <c:pt idx="0">
                  <c:v>1</c:v>
                </c:pt>
                <c:pt idx="1">
                  <c:v>2</c:v>
                </c:pt>
                <c:pt idx="2">
                  <c:v>3</c:v>
                </c:pt>
                <c:pt idx="3">
                  <c:v>4</c:v>
                </c:pt>
                <c:pt idx="4">
                  <c:v>5</c:v>
                </c:pt>
                <c:pt idx="5">
                  <c:v>6</c:v>
                </c:pt>
                <c:pt idx="6">
                  <c:v>7</c:v>
                </c:pt>
                <c:pt idx="7">
                  <c:v>8</c:v>
                </c:pt>
                <c:pt idx="8">
                  <c:v>9</c:v>
                </c:pt>
                <c:pt idx="9">
                  <c:v>10</c:v>
                </c:pt>
                <c:pt idx="12">
                  <c:v>11</c:v>
                </c:pt>
              </c:numCache>
            </c:numRef>
          </c:cat>
          <c:val>
            <c:numRef>
              <c:f>'Market impact'!$B$32:$B$41</c:f>
              <c:numCache>
                <c:formatCode>General</c:formatCode>
                <c:ptCount val="10"/>
                <c:pt idx="0">
                  <c:v>13</c:v>
                </c:pt>
                <c:pt idx="1">
                  <c:v>14</c:v>
                </c:pt>
                <c:pt idx="2">
                  <c:v>13</c:v>
                </c:pt>
                <c:pt idx="3">
                  <c:v>14</c:v>
                </c:pt>
                <c:pt idx="4">
                  <c:v>15</c:v>
                </c:pt>
                <c:pt idx="5">
                  <c:v>13</c:v>
                </c:pt>
                <c:pt idx="6">
                  <c:v>15</c:v>
                </c:pt>
                <c:pt idx="7">
                  <c:v>13</c:v>
                </c:pt>
                <c:pt idx="8">
                  <c:v>12</c:v>
                </c:pt>
                <c:pt idx="9">
                  <c:v>14</c:v>
                </c:pt>
              </c:numCache>
            </c:numRef>
          </c:val>
          <c:extLst>
            <c:ext xmlns:c16="http://schemas.microsoft.com/office/drawing/2014/chart" uri="{C3380CC4-5D6E-409C-BE32-E72D297353CC}">
              <c16:uniqueId val="{00000000-80DB-4F84-B7DB-E38B573A6A11}"/>
            </c:ext>
          </c:extLst>
        </c:ser>
        <c:ser>
          <c:idx val="1"/>
          <c:order val="1"/>
          <c:tx>
            <c:strRef>
              <c:f>'Market impact'!$C$31</c:f>
              <c:strCache>
                <c:ptCount val="1"/>
                <c:pt idx="0">
                  <c:v>New Farms</c:v>
                </c:pt>
              </c:strCache>
            </c:strRef>
          </c:tx>
          <c:invertIfNegative val="0"/>
          <c:cat>
            <c:numRef>
              <c:f>'Market impact'!$A$32:$A$44</c:f>
              <c:numCache>
                <c:formatCode>General</c:formatCode>
                <c:ptCount val="13"/>
                <c:pt idx="0">
                  <c:v>1</c:v>
                </c:pt>
                <c:pt idx="1">
                  <c:v>2</c:v>
                </c:pt>
                <c:pt idx="2">
                  <c:v>3</c:v>
                </c:pt>
                <c:pt idx="3">
                  <c:v>4</c:v>
                </c:pt>
                <c:pt idx="4">
                  <c:v>5</c:v>
                </c:pt>
                <c:pt idx="5">
                  <c:v>6</c:v>
                </c:pt>
                <c:pt idx="6">
                  <c:v>7</c:v>
                </c:pt>
                <c:pt idx="7">
                  <c:v>8</c:v>
                </c:pt>
                <c:pt idx="8">
                  <c:v>9</c:v>
                </c:pt>
                <c:pt idx="9">
                  <c:v>10</c:v>
                </c:pt>
                <c:pt idx="12">
                  <c:v>11</c:v>
                </c:pt>
              </c:numCache>
            </c:numRef>
          </c:cat>
          <c:val>
            <c:numRef>
              <c:f>'Market impact'!$C$32:$C$41</c:f>
              <c:numCache>
                <c:formatCode>General</c:formatCode>
                <c:ptCount val="10"/>
                <c:pt idx="0">
                  <c:v>1</c:v>
                </c:pt>
                <c:pt idx="1">
                  <c:v>3</c:v>
                </c:pt>
                <c:pt idx="2">
                  <c:v>10</c:v>
                </c:pt>
                <c:pt idx="3">
                  <c:v>12</c:v>
                </c:pt>
                <c:pt idx="4">
                  <c:v>2</c:v>
                </c:pt>
                <c:pt idx="5">
                  <c:v>2</c:v>
                </c:pt>
                <c:pt idx="6">
                  <c:v>14</c:v>
                </c:pt>
                <c:pt idx="7">
                  <c:v>15</c:v>
                </c:pt>
                <c:pt idx="8">
                  <c:v>2</c:v>
                </c:pt>
                <c:pt idx="9">
                  <c:v>2</c:v>
                </c:pt>
              </c:numCache>
            </c:numRef>
          </c:val>
          <c:extLst>
            <c:ext xmlns:c16="http://schemas.microsoft.com/office/drawing/2014/chart" uri="{C3380CC4-5D6E-409C-BE32-E72D297353CC}">
              <c16:uniqueId val="{00000001-80DB-4F84-B7DB-E38B573A6A11}"/>
            </c:ext>
          </c:extLst>
        </c:ser>
        <c:ser>
          <c:idx val="3"/>
          <c:order val="3"/>
          <c:tx>
            <c:strRef>
              <c:f>'Market impact'!$D$31</c:f>
              <c:strCache>
                <c:ptCount val="1"/>
                <c:pt idx="0">
                  <c:v>Cumulative Fund Farms</c:v>
                </c:pt>
              </c:strCache>
            </c:strRef>
          </c:tx>
          <c:spPr>
            <a:solidFill>
              <a:schemeClr val="accent1">
                <a:alpha val="21000"/>
              </a:schemeClr>
            </a:solidFill>
            <a:ln>
              <a:noFill/>
            </a:ln>
          </c:spPr>
          <c:invertIfNegative val="0"/>
          <c:val>
            <c:numRef>
              <c:f>'Market impact'!$D$32:$D$41</c:f>
              <c:numCache>
                <c:formatCode>General</c:formatCode>
                <c:ptCount val="10"/>
                <c:pt idx="0">
                  <c:v>0</c:v>
                </c:pt>
                <c:pt idx="1">
                  <c:v>1</c:v>
                </c:pt>
                <c:pt idx="2">
                  <c:v>4</c:v>
                </c:pt>
                <c:pt idx="3">
                  <c:v>14</c:v>
                </c:pt>
                <c:pt idx="4">
                  <c:v>26</c:v>
                </c:pt>
                <c:pt idx="5">
                  <c:v>28</c:v>
                </c:pt>
                <c:pt idx="6">
                  <c:v>30</c:v>
                </c:pt>
                <c:pt idx="7">
                  <c:v>44</c:v>
                </c:pt>
                <c:pt idx="8">
                  <c:v>59</c:v>
                </c:pt>
                <c:pt idx="9">
                  <c:v>61</c:v>
                </c:pt>
              </c:numCache>
            </c:numRef>
          </c:val>
          <c:extLst>
            <c:ext xmlns:c16="http://schemas.microsoft.com/office/drawing/2014/chart" uri="{C3380CC4-5D6E-409C-BE32-E72D297353CC}">
              <c16:uniqueId val="{00000002-80DB-4F84-B7DB-E38B573A6A11}"/>
            </c:ext>
          </c:extLst>
        </c:ser>
        <c:dLbls>
          <c:showLegendKey val="0"/>
          <c:showVal val="0"/>
          <c:showCatName val="0"/>
          <c:showSerName val="0"/>
          <c:showPercent val="0"/>
          <c:showBubbleSize val="0"/>
        </c:dLbls>
        <c:gapWidth val="150"/>
        <c:overlap val="100"/>
        <c:axId val="2028449576"/>
        <c:axId val="2146110696"/>
      </c:barChart>
      <c:lineChart>
        <c:grouping val="standard"/>
        <c:varyColors val="0"/>
        <c:ser>
          <c:idx val="2"/>
          <c:order val="2"/>
          <c:tx>
            <c:v>Projected TSS removed</c:v>
          </c:tx>
          <c:marker>
            <c:symbol val="none"/>
          </c:marker>
          <c:cat>
            <c:numRef>
              <c:f>'Market impact'!$A$32:$A$44</c:f>
              <c:numCache>
                <c:formatCode>General</c:formatCode>
                <c:ptCount val="13"/>
                <c:pt idx="0">
                  <c:v>1</c:v>
                </c:pt>
                <c:pt idx="1">
                  <c:v>2</c:v>
                </c:pt>
                <c:pt idx="2">
                  <c:v>3</c:v>
                </c:pt>
                <c:pt idx="3">
                  <c:v>4</c:v>
                </c:pt>
                <c:pt idx="4">
                  <c:v>5</c:v>
                </c:pt>
                <c:pt idx="5">
                  <c:v>6</c:v>
                </c:pt>
                <c:pt idx="6">
                  <c:v>7</c:v>
                </c:pt>
                <c:pt idx="7">
                  <c:v>8</c:v>
                </c:pt>
                <c:pt idx="8">
                  <c:v>9</c:v>
                </c:pt>
                <c:pt idx="9">
                  <c:v>10</c:v>
                </c:pt>
                <c:pt idx="12">
                  <c:v>11</c:v>
                </c:pt>
              </c:numCache>
            </c:numRef>
          </c:cat>
          <c:val>
            <c:numRef>
              <c:f>'Market impact'!$E$32:$E$41</c:f>
              <c:numCache>
                <c:formatCode>_(* #,##0_);_(* \(#,##0\);_(* "-"??_);_(@_)</c:formatCode>
                <c:ptCount val="10"/>
                <c:pt idx="0">
                  <c:v>2.3125</c:v>
                </c:pt>
                <c:pt idx="1">
                  <c:v>9.25</c:v>
                </c:pt>
                <c:pt idx="2">
                  <c:v>16.1875</c:v>
                </c:pt>
                <c:pt idx="3">
                  <c:v>50.875</c:v>
                </c:pt>
                <c:pt idx="4">
                  <c:v>83.25</c:v>
                </c:pt>
                <c:pt idx="5">
                  <c:v>87.875</c:v>
                </c:pt>
                <c:pt idx="6" formatCode="_(* #,##0.00_);_(* \(#,##0.00\);_(* &quot;-&quot;??_);_(@_)">
                  <c:v>120.075</c:v>
                </c:pt>
                <c:pt idx="7" formatCode="_(* #,##0.00_);_(* \(#,##0.00\);_(* &quot;-&quot;??_);_(@_)">
                  <c:v>154.57499999999999</c:v>
                </c:pt>
                <c:pt idx="8" formatCode="_(* #,##0.00_);_(* \(#,##0.00\);_(* &quot;-&quot;??_);_(@_)">
                  <c:v>159.17499999999998</c:v>
                </c:pt>
                <c:pt idx="9" formatCode="_(* #,##0.00_);_(* \(#,##0.00\);_(* &quot;-&quot;??_);_(@_)">
                  <c:v>163.77499999999998</c:v>
                </c:pt>
              </c:numCache>
            </c:numRef>
          </c:val>
          <c:smooth val="0"/>
          <c:extLst>
            <c:ext xmlns:c16="http://schemas.microsoft.com/office/drawing/2014/chart" uri="{C3380CC4-5D6E-409C-BE32-E72D297353CC}">
              <c16:uniqueId val="{00000003-80DB-4F84-B7DB-E38B573A6A11}"/>
            </c:ext>
          </c:extLst>
        </c:ser>
        <c:dLbls>
          <c:showLegendKey val="0"/>
          <c:showVal val="0"/>
          <c:showCatName val="0"/>
          <c:showSerName val="0"/>
          <c:showPercent val="0"/>
          <c:showBubbleSize val="0"/>
        </c:dLbls>
        <c:marker val="1"/>
        <c:smooth val="0"/>
        <c:axId val="2146639528"/>
        <c:axId val="2147119928"/>
      </c:lineChart>
      <c:catAx>
        <c:axId val="2028449576"/>
        <c:scaling>
          <c:orientation val="minMax"/>
        </c:scaling>
        <c:delete val="0"/>
        <c:axPos val="b"/>
        <c:title>
          <c:tx>
            <c:rich>
              <a:bodyPr/>
              <a:lstStyle/>
              <a:p>
                <a:pPr>
                  <a:defRPr sz="1100"/>
                </a:pPr>
                <a:r>
                  <a:rPr lang="en-US" sz="1100"/>
                  <a:t>Year</a:t>
                </a:r>
              </a:p>
            </c:rich>
          </c:tx>
          <c:overlay val="0"/>
        </c:title>
        <c:numFmt formatCode="General" sourceLinked="1"/>
        <c:majorTickMark val="out"/>
        <c:minorTickMark val="none"/>
        <c:tickLblPos val="nextTo"/>
        <c:txPr>
          <a:bodyPr/>
          <a:lstStyle/>
          <a:p>
            <a:pPr>
              <a:defRPr sz="1100"/>
            </a:pPr>
            <a:endParaRPr lang="en-US"/>
          </a:p>
        </c:txPr>
        <c:crossAx val="2146110696"/>
        <c:crosses val="autoZero"/>
        <c:auto val="1"/>
        <c:lblAlgn val="ctr"/>
        <c:lblOffset val="100"/>
        <c:noMultiLvlLbl val="0"/>
      </c:catAx>
      <c:valAx>
        <c:axId val="2146110696"/>
        <c:scaling>
          <c:orientation val="minMax"/>
          <c:max val="75"/>
          <c:min val="0"/>
        </c:scaling>
        <c:delete val="0"/>
        <c:axPos val="l"/>
        <c:majorGridlines/>
        <c:title>
          <c:tx>
            <c:rich>
              <a:bodyPr rot="-5400000" vert="horz"/>
              <a:lstStyle/>
              <a:p>
                <a:pPr>
                  <a:defRPr sz="1100"/>
                </a:pPr>
                <a:r>
                  <a:rPr lang="en-US" sz="1100"/>
                  <a:t>Farms implementing plans</a:t>
                </a:r>
              </a:p>
            </c:rich>
          </c:tx>
          <c:overlay val="0"/>
        </c:title>
        <c:numFmt formatCode="General" sourceLinked="1"/>
        <c:majorTickMark val="out"/>
        <c:minorTickMark val="none"/>
        <c:tickLblPos val="nextTo"/>
        <c:txPr>
          <a:bodyPr/>
          <a:lstStyle/>
          <a:p>
            <a:pPr>
              <a:defRPr sz="1100"/>
            </a:pPr>
            <a:endParaRPr lang="en-US"/>
          </a:p>
        </c:txPr>
        <c:crossAx val="2028449576"/>
        <c:crosses val="autoZero"/>
        <c:crossBetween val="between"/>
      </c:valAx>
      <c:valAx>
        <c:axId val="2147119928"/>
        <c:scaling>
          <c:orientation val="minMax"/>
        </c:scaling>
        <c:delete val="0"/>
        <c:axPos val="r"/>
        <c:title>
          <c:tx>
            <c:rich>
              <a:bodyPr rot="-5400000" vert="horz"/>
              <a:lstStyle/>
              <a:p>
                <a:pPr>
                  <a:defRPr sz="1100"/>
                </a:pPr>
                <a:r>
                  <a:rPr lang="en-US" sz="1100"/>
                  <a:t> TSS removed (tons/yr)</a:t>
                </a:r>
              </a:p>
            </c:rich>
          </c:tx>
          <c:overlay val="0"/>
        </c:title>
        <c:numFmt formatCode="_(* #,##0_);_(* \(#,##0\);_(* &quot;-&quot;??_);_(@_)" sourceLinked="1"/>
        <c:majorTickMark val="out"/>
        <c:minorTickMark val="none"/>
        <c:tickLblPos val="nextTo"/>
        <c:txPr>
          <a:bodyPr/>
          <a:lstStyle/>
          <a:p>
            <a:pPr>
              <a:defRPr sz="1100"/>
            </a:pPr>
            <a:endParaRPr lang="en-US"/>
          </a:p>
        </c:txPr>
        <c:crossAx val="2146639528"/>
        <c:crosses val="max"/>
        <c:crossBetween val="between"/>
      </c:valAx>
      <c:catAx>
        <c:axId val="2146639528"/>
        <c:scaling>
          <c:orientation val="minMax"/>
        </c:scaling>
        <c:delete val="1"/>
        <c:axPos val="b"/>
        <c:numFmt formatCode="General" sourceLinked="1"/>
        <c:majorTickMark val="out"/>
        <c:minorTickMark val="none"/>
        <c:tickLblPos val="nextTo"/>
        <c:crossAx val="2147119928"/>
        <c:crosses val="autoZero"/>
        <c:auto val="1"/>
        <c:lblAlgn val="ctr"/>
        <c:lblOffset val="100"/>
        <c:noMultiLvlLbl val="0"/>
      </c:catAx>
    </c:plotArea>
    <c:legend>
      <c:legendPos val="t"/>
      <c:overlay val="0"/>
      <c:txPr>
        <a:bodyPr/>
        <a:lstStyle/>
        <a:p>
          <a:pPr>
            <a:defRPr sz="1100"/>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'P&amp;L Const.'!$A$10</c:f>
              <c:strCache>
                <c:ptCount val="1"/>
                <c:pt idx="0">
                  <c:v>Total investments</c:v>
                </c:pt>
              </c:strCache>
            </c:strRef>
          </c:tx>
          <c:spPr>
            <a:solidFill>
              <a:schemeClr val="accent1"/>
            </a:solidFill>
            <a:ln>
              <a:noFill/>
            </a:ln>
            <a:effectLst/>
          </c:spPr>
          <c:invertIfNegative val="0"/>
          <c:val>
            <c:numRef>
              <c:f>'P&amp;L Const.'!$B$10:$G$10</c:f>
              <c:numCache>
                <c:formatCode>"$"#,##0_);[Red]\("$"#,##0\)</c:formatCode>
                <c:ptCount val="6"/>
                <c:pt idx="0">
                  <c:v>205000</c:v>
                </c:pt>
                <c:pt idx="1">
                  <c:v>250000</c:v>
                </c:pt>
                <c:pt idx="2">
                  <c:v>1050000</c:v>
                </c:pt>
                <c:pt idx="3">
                  <c:v>100000</c:v>
                </c:pt>
                <c:pt idx="4">
                  <c:v>50000</c:v>
                </c:pt>
                <c:pt idx="5">
                  <c:v>50000</c:v>
                </c:pt>
              </c:numCache>
            </c:numRef>
          </c:val>
          <c:extLst>
            <c:ext xmlns:c16="http://schemas.microsoft.com/office/drawing/2014/chart" uri="{C3380CC4-5D6E-409C-BE32-E72D297353CC}">
              <c16:uniqueId val="{00000000-E9D1-4E4E-A6C5-5C9FB355BF47}"/>
            </c:ext>
          </c:extLst>
        </c:ser>
        <c:ser>
          <c:idx val="2"/>
          <c:order val="1"/>
          <c:tx>
            <c:strRef>
              <c:f>'P&amp;L Const.'!$A$15</c:f>
              <c:strCache>
                <c:ptCount val="1"/>
                <c:pt idx="0">
                  <c:v>Total Reveue</c:v>
                </c:pt>
              </c:strCache>
            </c:strRef>
          </c:tx>
          <c:spPr>
            <a:solidFill>
              <a:schemeClr val="accent3"/>
            </a:solidFill>
            <a:ln>
              <a:noFill/>
            </a:ln>
            <a:effectLst/>
          </c:spPr>
          <c:invertIfNegative val="0"/>
          <c:val>
            <c:numRef>
              <c:f>'P&amp;L Const.'!$B$15:$G$15</c:f>
              <c:numCache>
                <c:formatCode>"$"#,##0_);[Red]\("$"#,##0\)</c:formatCode>
                <c:ptCount val="6"/>
                <c:pt idx="0">
                  <c:v>40000</c:v>
                </c:pt>
                <c:pt idx="1">
                  <c:v>40000</c:v>
                </c:pt>
                <c:pt idx="2">
                  <c:v>40000</c:v>
                </c:pt>
                <c:pt idx="3">
                  <c:v>429235.69568</c:v>
                </c:pt>
                <c:pt idx="4">
                  <c:v>429235.69568</c:v>
                </c:pt>
                <c:pt idx="5">
                  <c:v>536544.61959999998</c:v>
                </c:pt>
              </c:numCache>
            </c:numRef>
          </c:val>
          <c:extLst>
            <c:ext xmlns:c16="http://schemas.microsoft.com/office/drawing/2014/chart" uri="{C3380CC4-5D6E-409C-BE32-E72D297353CC}">
              <c16:uniqueId val="{00000001-E9D1-4E4E-A6C5-5C9FB355BF47}"/>
            </c:ext>
          </c:extLst>
        </c:ser>
        <c:dLbls>
          <c:showLegendKey val="0"/>
          <c:showVal val="0"/>
          <c:showCatName val="0"/>
          <c:showSerName val="0"/>
          <c:showPercent val="0"/>
          <c:showBubbleSize val="0"/>
        </c:dLbls>
        <c:gapWidth val="75"/>
        <c:overlap val="-25"/>
        <c:axId val="370066840"/>
        <c:axId val="370064544"/>
      </c:barChart>
      <c:catAx>
        <c:axId val="3700668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064544"/>
        <c:crosses val="autoZero"/>
        <c:auto val="1"/>
        <c:lblAlgn val="ctr"/>
        <c:lblOffset val="100"/>
        <c:noMultiLvlLbl val="0"/>
      </c:catAx>
      <c:valAx>
        <c:axId val="37006454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Dollars ($)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0066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FBA96-316A-4783-B97C-349F75BC0842}" type="datetimeFigureOut">
              <a:rPr lang="en-US" smtClean="0"/>
              <a:t>5/1/2017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8926B-F335-47A7-B492-9CA021C7A7A7}" type="slidenum">
              <a:rPr lang="en-US" smtClean="0"/>
              <a:t>‹#›</a:t>
            </a:fld>
            <a:endParaRPr lang="en-US"/>
          </a:p>
        </p:txBody>
      </p:sp>
    </p:spTree>
    <p:extLst>
      <p:ext uri="{BB962C8B-B14F-4D97-AF65-F5344CB8AC3E}">
        <p14:creationId xmlns:p14="http://schemas.microsoft.com/office/powerpoint/2010/main" val="146040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3659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The price of a pound of sediment has been estimated in multiple written documents for municipalities to agricultural BMP implementation documents.  The municipalities and water providers complete and install removal technologies at the low cost end of the curve.  The Water Fund services need to be priced to be below what the higher cost technologies are.</a:t>
            </a:r>
          </a:p>
          <a:p>
            <a:endParaRPr lang="en-US" dirty="0"/>
          </a:p>
          <a:p>
            <a:r>
              <a:rPr lang="en-US" dirty="0"/>
              <a:t>However, the important aspects of price for a pound of sediment for the Fund are how low can we price and how low should we price a pound.</a:t>
            </a:r>
          </a:p>
          <a:p>
            <a:endParaRPr lang="en-US" dirty="0"/>
          </a:p>
          <a:p>
            <a:r>
              <a:rPr lang="en-US" dirty="0"/>
              <a:t>We could place the price of a pound for immediate sustainability, but that would be likely too high and unrealistic.  We need to understand our customers needs.</a:t>
            </a:r>
          </a:p>
          <a:p>
            <a:r>
              <a:rPr lang="en-US" dirty="0"/>
              <a:t>In understanding one customer’s needs (MS4) price estimates should be below what they will face to do the projects to reduce sediment on their own.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9763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Estimation of demand very conservative at this time involves anticipating 2 things</a:t>
            </a:r>
          </a:p>
          <a:p>
            <a:r>
              <a:rPr lang="en-US" dirty="0"/>
              <a:t>Regulator agreement (permit incorporation) – The MS4 estimations are lower and upper bound.  The </a:t>
            </a:r>
          </a:p>
          <a:p>
            <a:r>
              <a:rPr lang="en-US" dirty="0"/>
              <a:t>Customer willingness to pay (price, impact on operations, rate recovery)</a:t>
            </a:r>
          </a:p>
          <a:p>
            <a:endParaRPr lang="en-US" dirty="0"/>
          </a:p>
          <a:p>
            <a:r>
              <a:rPr lang="en-US" dirty="0"/>
              <a:t>The 2 customer groups and their estimated demand is based on conservative projections to build a steady supply of sediment reductions. (10% permit requirements for a subset of PA </a:t>
            </a:r>
            <a:r>
              <a:rPr lang="en-US" dirty="0" err="1"/>
              <a:t>muis</a:t>
            </a:r>
            <a:r>
              <a:rPr lang="en-US" dirty="0"/>
              <a:t>, DE and water providers willingness to pay)</a:t>
            </a:r>
          </a:p>
          <a:p>
            <a:r>
              <a:rPr lang="en-US" dirty="0"/>
              <a:t>The supply must not exceed demand or the fund will be bankrupt (there will be too much sediment and no buyers).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3962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Project coordination with partners is important as well.  Leveraging on farm relationships and conservation plans that partners work toward implementing.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05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The Fund will work by leveraging cluster partner actions currently employed.  </a:t>
            </a:r>
          </a:p>
          <a:p>
            <a:r>
              <a:rPr lang="en-US" dirty="0"/>
              <a:t>There is a barrier to implementation where approximately 30% of the money from implementation is not covered.</a:t>
            </a:r>
          </a:p>
          <a:p>
            <a:r>
              <a:rPr lang="en-US" dirty="0"/>
              <a:t>% refers to amount of total project funding from all sources</a:t>
            </a:r>
          </a:p>
          <a:p>
            <a:r>
              <a:rPr lang="en-US" dirty="0"/>
              <a:t>Graph on left indicates 30% shortfall </a:t>
            </a:r>
          </a:p>
          <a:p>
            <a:r>
              <a:rPr lang="en-US" dirty="0"/>
              <a:t>Graph on right indicates fund provides that 30% to cover the gap and allow all restoration work to proceed</a:t>
            </a:r>
            <a:r>
              <a:rPr lang="mr-IN" dirty="0"/>
              <a:t>…</a:t>
            </a:r>
            <a:r>
              <a:rPr lang="en-US" dirty="0"/>
              <a:t> so that every $ invested by the Fund takes advantage of $2.33 of other funding  to deliver its sediment reductions</a:t>
            </a:r>
          </a:p>
          <a:p>
            <a:endParaRPr lang="en-US" dirty="0"/>
          </a:p>
          <a:p>
            <a:r>
              <a:rPr lang="en-US" dirty="0"/>
              <a:t>The initial plan is for the shortfall to be provided by the Fund through philanthropic capital.</a:t>
            </a:r>
          </a:p>
          <a:p>
            <a:r>
              <a:rPr lang="en-US" dirty="0"/>
              <a:t>This capital will be used to build a supply and provide services to customers.</a:t>
            </a:r>
          </a:p>
          <a:p>
            <a:endParaRPr lang="en-US" dirty="0"/>
          </a:p>
          <a:p>
            <a:r>
              <a:rPr lang="en-US" dirty="0"/>
              <a:t>That work by the Fund will then enable sales of these services to customer groups.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0453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Multiple projections and scenarios for financial performance indicated that with these estimates and at a price of $4-$6/</a:t>
            </a:r>
            <a:r>
              <a:rPr lang="en-US" dirty="0" err="1"/>
              <a:t>lb</a:t>
            </a:r>
            <a:r>
              <a:rPr lang="en-US" dirty="0"/>
              <a:t> the Fund will achieve sustainability in year 6.  </a:t>
            </a:r>
          </a:p>
          <a:p>
            <a:endParaRPr lang="en-US" dirty="0"/>
          </a:p>
          <a:p>
            <a:r>
              <a:rPr lang="en-US" dirty="0"/>
              <a:t>The tacking, validation, and reporting of reductions will be coordinated with customers, regulators, and the governing board.  Validation of the generated reductions will be via PADEP and later DNREC as project outcomes necessitate.  </a:t>
            </a:r>
          </a:p>
          <a:p>
            <a:endParaRPr lang="en-US" dirty="0"/>
          </a:p>
          <a:p>
            <a:r>
              <a:rPr lang="en-US" dirty="0"/>
              <a:t>The net TSS will be reserved as insurance (e.g. BMP failures).  With these projections at least 10% of demand will be reserved.</a:t>
            </a:r>
          </a:p>
          <a:p>
            <a:endParaRPr lang="en-US" dirty="0"/>
          </a:p>
          <a:p>
            <a:r>
              <a:rPr lang="en-US" dirty="0"/>
              <a:t>So why cant anyone do this?  Good question.  The current organizations in the watershed do an amazing job of implementing the activities to support farms and watershed.  However, capacity to do “extra work” required for this effort does not exist.  Substantial work has been done to develop this business plan and tailor it to the unique watershed needs.  Staff of the Fund will have the explicit duties to coordinate and consolidate effort with the sole focus of bringing in additional investment.  </a:t>
            </a:r>
          </a:p>
          <a:p>
            <a:endParaRPr lang="en-US" dirty="0"/>
          </a:p>
          <a:p>
            <a:r>
              <a:rPr lang="en-US" dirty="0"/>
              <a:t>The financial projections for this business plan incorporate the fact that dedicated staff are a necessity to provide the project selection tailored to customers, tracking, reporting, negotiation, and contract writing.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0844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Private and public grants impact investments</a:t>
            </a:r>
          </a:p>
          <a:p>
            <a:r>
              <a:rPr lang="en-US" dirty="0"/>
              <a:t>Revenue in years 4+</a:t>
            </a:r>
          </a:p>
          <a:p>
            <a:endParaRPr lang="en-US" dirty="0"/>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2144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At the 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2016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4373F1F6-A705-4B98-A4F5-4E23A2E17DD2}" type="slidenum">
              <a:rPr lang="en-US" smtClean="0"/>
              <a:t>10</a:t>
            </a:fld>
            <a:endParaRPr lang="en-US"/>
          </a:p>
        </p:txBody>
      </p:sp>
    </p:spTree>
    <p:extLst>
      <p:ext uri="{BB962C8B-B14F-4D97-AF65-F5344CB8AC3E}">
        <p14:creationId xmlns:p14="http://schemas.microsoft.com/office/powerpoint/2010/main" val="15044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By the end of this presentation you should understand the answers to these questions.</a:t>
            </a:r>
          </a:p>
          <a:p>
            <a:r>
              <a:rPr lang="en-US" dirty="0"/>
              <a:t>The business plan has been built through developing an understanding of the state of conservation outcomes implementation, reporting, and accounting in the B-C watershed.  Its focus is to provide services that are not currently offered in the watershed that will significantly advance conservation implementation and funding for water quality improvements.  The focus of the business plan has been: </a:t>
            </a:r>
          </a:p>
          <a:p>
            <a:pPr marL="174708" indent="-174708">
              <a:buFont typeface="Arial" panose="020B0604020202020204" pitchFamily="34" charset="0"/>
              <a:buChar char="•"/>
            </a:pPr>
            <a:r>
              <a:rPr lang="en-US" dirty="0"/>
              <a:t>developing potential customer profiles and needs;</a:t>
            </a:r>
          </a:p>
          <a:p>
            <a:pPr marL="174708" indent="-174708">
              <a:buFont typeface="Arial" panose="020B0604020202020204" pitchFamily="34" charset="0"/>
              <a:buChar char="•"/>
            </a:pPr>
            <a:r>
              <a:rPr lang="en-US" dirty="0"/>
              <a:t>determining what services the Fund will offer and at what price;</a:t>
            </a:r>
          </a:p>
          <a:p>
            <a:pPr marL="174708" indent="-174708">
              <a:buFont typeface="Arial" panose="020B0604020202020204" pitchFamily="34" charset="0"/>
              <a:buChar char="•"/>
            </a:pPr>
            <a:r>
              <a:rPr lang="en-US" dirty="0"/>
              <a:t>how to build a revenue stream for operational stability;</a:t>
            </a:r>
          </a:p>
          <a:p>
            <a:pPr marL="174708" indent="-174708">
              <a:buFont typeface="Arial" panose="020B0604020202020204" pitchFamily="34" charset="0"/>
              <a:buChar char="•"/>
            </a:pPr>
            <a:r>
              <a:rPr lang="en-US" dirty="0"/>
              <a:t>lastly, maintaining and understanding that how the Fund is built in initial phases sets it up for larger conservation and impact investing in the future (year 5 and beyond).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587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Why is the Fund is new and different than what is currently provided?</a:t>
            </a:r>
          </a:p>
          <a:p>
            <a:r>
              <a:rPr lang="en-US" dirty="0"/>
              <a:t>Here is a general path of current funding for restoration projects.</a:t>
            </a:r>
          </a:p>
          <a:p>
            <a:r>
              <a:rPr lang="en-US" dirty="0"/>
              <a:t>Grant funds go to direct project implementation and staff time to implement projects.</a:t>
            </a:r>
          </a:p>
          <a:p>
            <a:endParaRPr lang="en-US" dirty="0"/>
          </a:p>
          <a:p>
            <a:r>
              <a:rPr lang="en-US" dirty="0"/>
              <a:t>Projects are implemented and the project is complete.</a:t>
            </a:r>
          </a:p>
          <a:p>
            <a:endParaRPr lang="en-US" dirty="0"/>
          </a:p>
          <a:p>
            <a:r>
              <a:rPr lang="en-US" dirty="0"/>
              <a:t>There is leveraging of grant money (in-kind </a:t>
            </a:r>
            <a:r>
              <a:rPr lang="en-US" dirty="0" err="1"/>
              <a:t>etc</a:t>
            </a:r>
            <a:r>
              <a:rPr lang="en-US" dirty="0"/>
              <a:t>) however the Fund will leverage this money to receive additional money through providing additional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9332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249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The Fund will work by tracking the amount of sediment (and in the future nutrients and quantity) in pounds within strategic areas (position) of the watersheds that benefit customers.  The tracking and accounting will be part of a contract at a set price for the customers.</a:t>
            </a:r>
          </a:p>
          <a:p>
            <a:endParaRPr lang="en-US" dirty="0"/>
          </a:p>
          <a:p>
            <a:r>
              <a:rPr lang="en-US" dirty="0"/>
              <a:t>This work is currently not done in the watershed, will require substantial time and effort, but will provide the pathway for additional investment in conservation projects that benefit water quality.</a:t>
            </a:r>
          </a:p>
          <a:p>
            <a:endParaRPr lang="en-US" dirty="0"/>
          </a:p>
          <a:p>
            <a:r>
              <a:rPr lang="en-US" dirty="0"/>
              <a:t>The total value of the work being performed in the watershed will be within the pound that is sold.  Current projects implemented are missing the link that will provide future watershed investment.  This is where the Fund provides new services to enhance and grow our partners work in improving water quality.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623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We know there are multiple benefits to implementing farm BMPS but how does the Water Fund proposed to value the off farm benefits?</a:t>
            </a:r>
          </a:p>
          <a:p>
            <a:endParaRPr lang="en-US" dirty="0"/>
          </a:p>
          <a:p>
            <a:r>
              <a:rPr lang="en-US" dirty="0"/>
              <a:t>Two sets of beneficiaries</a:t>
            </a:r>
          </a:p>
          <a:p>
            <a:r>
              <a:rPr lang="en-US" dirty="0"/>
              <a:t>Different and overlapping needs</a:t>
            </a:r>
          </a:p>
          <a:p>
            <a:r>
              <a:rPr lang="en-US" dirty="0"/>
              <a:t>How does the Fund provide services for these beneficiaries</a:t>
            </a:r>
          </a:p>
          <a:p>
            <a:r>
              <a:rPr lang="en-US" dirty="0"/>
              <a:t>Provide verified, maintained, and cost-effective sediment reductions that meet the specific needs of </a:t>
            </a:r>
            <a:r>
              <a:rPr lang="en-US" b="1" u="sng" dirty="0"/>
              <a:t>customers</a:t>
            </a:r>
            <a:r>
              <a:rPr lang="en-US" dirty="0"/>
              <a:t>:</a:t>
            </a:r>
          </a:p>
          <a:p>
            <a:pPr marL="457200" lvl="1" indent="0">
              <a:buNone/>
            </a:pPr>
            <a:r>
              <a:rPr lang="en-US" dirty="0"/>
              <a:t>1) MS4/NPDES: permit obligations</a:t>
            </a:r>
          </a:p>
          <a:p>
            <a:pPr marL="457200" lvl="1" indent="0">
              <a:buNone/>
            </a:pPr>
            <a:r>
              <a:rPr lang="en-US" dirty="0"/>
              <a:t>2) Water providers: operating costs reductions and risk mitigation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983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The current project implementation documents what the grant providers require to fulfill the grant.</a:t>
            </a:r>
          </a:p>
          <a:p>
            <a:endParaRPr lang="en-US" dirty="0"/>
          </a:p>
          <a:p>
            <a:r>
              <a:rPr lang="en-US" dirty="0"/>
              <a:t>The Fund proposes to begin tracking projects in a new way, a way that aligns the projects to fulfill external needs of the watershed and water users.</a:t>
            </a:r>
          </a:p>
          <a:p>
            <a:endParaRPr lang="en-US" dirty="0"/>
          </a:p>
          <a:p>
            <a:r>
              <a:rPr lang="en-US" dirty="0"/>
              <a:t>Recognizing that the projects project water quality benefits is nothing new.  However monitoring and accounting of the project outcomes in a manner that can enable sediment (nutrient and quantity) reductions is not currently performed.</a:t>
            </a:r>
          </a:p>
          <a:p>
            <a:endParaRPr lang="en-US" dirty="0"/>
          </a:p>
          <a:p>
            <a:r>
              <a:rPr lang="en-US" dirty="0"/>
              <a:t>The Fund initially will set up the mechanisms to account for removal of sediment.  The work that needs to occur for this to happen is substantial.  Dedicated staff will coordinate projects that are in the interest of potential customers and negotiate the outcomes with regulators.  </a:t>
            </a:r>
          </a:p>
          <a:p>
            <a:endParaRPr lang="en-US" dirty="0"/>
          </a:p>
          <a:p>
            <a:r>
              <a:rPr lang="en-US" dirty="0"/>
              <a:t>There are two customer groups the Fund will target MS4 communities and water service providers.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1269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a:prstGeom prst="rect">
            <a:avLst/>
          </a:prstGeom>
        </p:spPr>
      </p:sp>
      <p:sp>
        <p:nvSpPr>
          <p:cNvPr id="3" name="Notes Placeholder 2"/>
          <p:cNvSpPr>
            <a:spLocks noGrp="1"/>
          </p:cNvSpPr>
          <p:nvPr>
            <p:ph type="body" idx="1"/>
          </p:nvPr>
        </p:nvSpPr>
        <p:spPr>
          <a:xfrm>
            <a:off x="701040" y="4473892"/>
            <a:ext cx="5608320" cy="3660458"/>
          </a:xfrm>
          <a:prstGeom prst="rect">
            <a:avLst/>
          </a:prstGeom>
        </p:spPr>
        <p:txBody>
          <a:bodyPr/>
          <a:lstStyle/>
          <a:p>
            <a:r>
              <a:rPr lang="en-US" dirty="0"/>
              <a:t>Estimation of demand very conservative at this time involves anticipating 2 things</a:t>
            </a:r>
          </a:p>
          <a:p>
            <a:r>
              <a:rPr lang="en-US" dirty="0"/>
              <a:t>Regulator agreement (permit incorporation) – The MS4 estimations are lower and upper bound.  The </a:t>
            </a:r>
          </a:p>
          <a:p>
            <a:r>
              <a:rPr lang="en-US" dirty="0"/>
              <a:t>Customer willingness to pay (price, impact on operations, rate recovery)</a:t>
            </a:r>
          </a:p>
          <a:p>
            <a:endParaRPr lang="en-US" dirty="0"/>
          </a:p>
          <a:p>
            <a:r>
              <a:rPr lang="en-US" dirty="0"/>
              <a:t>The 2 customer groups and their estimated demand is based on conservative projections to build a steady supply of sediment reductions. (10% permit requirements for a subset of PA </a:t>
            </a:r>
            <a:r>
              <a:rPr lang="en-US" dirty="0" err="1"/>
              <a:t>muis</a:t>
            </a:r>
            <a:r>
              <a:rPr lang="en-US" dirty="0"/>
              <a:t>, DE and water providers willingness to pay)</a:t>
            </a:r>
          </a:p>
          <a:p>
            <a:r>
              <a:rPr lang="en-US" dirty="0"/>
              <a:t>The supply must not exceed demand or the fund will be bankrupt (there will be too much sediment and no buyers).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3F1F6-A705-4B98-A4F5-4E23A2E17DD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606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Rectangle 6"/>
          <p:cNvSpPr/>
          <p:nvPr userDrawn="1"/>
        </p:nvSpPr>
        <p:spPr>
          <a:xfrm>
            <a:off x="0" y="0"/>
            <a:ext cx="12192000" cy="533400"/>
          </a:xfrm>
          <a:prstGeom prst="rect">
            <a:avLst/>
          </a:prstGeom>
          <a:gradFill>
            <a:gsLst>
              <a:gs pos="2000">
                <a:srgbClr val="00703C"/>
              </a:gs>
              <a:gs pos="50000">
                <a:srgbClr val="004A97"/>
              </a:gs>
              <a:gs pos="98000">
                <a:srgbClr val="00703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6412468"/>
            <a:ext cx="12192000" cy="445532"/>
          </a:xfrm>
          <a:prstGeom prst="rect">
            <a:avLst/>
          </a:prstGeom>
          <a:gradFill>
            <a:gsLst>
              <a:gs pos="2000">
                <a:srgbClr val="00703C"/>
              </a:gs>
              <a:gs pos="50000">
                <a:srgbClr val="004A97"/>
              </a:gs>
              <a:gs pos="98000">
                <a:srgbClr val="00703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p:cNvSpPr txBox="1"/>
          <p:nvPr userDrawn="1"/>
        </p:nvSpPr>
        <p:spPr>
          <a:xfrm>
            <a:off x="197104" y="6408910"/>
            <a:ext cx="11791696" cy="369332"/>
          </a:xfrm>
          <a:prstGeom prst="rect">
            <a:avLst/>
          </a:prstGeom>
          <a:noFill/>
          <a:ln>
            <a:noFill/>
          </a:ln>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baseline="0" dirty="0">
                <a:solidFill>
                  <a:schemeClr val="bg1">
                    <a:lumMod val="75000"/>
                  </a:schemeClr>
                </a:solidFill>
                <a:effectLst/>
                <a:latin typeface="+mn-lt"/>
                <a:ea typeface="+mn-ea"/>
                <a:cs typeface="+mn-cs"/>
              </a:rPr>
              <a:t>www.nature.org/Delaware</a:t>
            </a:r>
            <a:r>
              <a:rPr lang="en-US" sz="1800" b="0" i="0" kern="1200" dirty="0">
                <a:solidFill>
                  <a:schemeClr val="bg1">
                    <a:lumMod val="75000"/>
                  </a:schemeClr>
                </a:solidFill>
                <a:effectLst/>
                <a:latin typeface="+mn-lt"/>
                <a:ea typeface="+mn-ea"/>
                <a:cs typeface="+mn-cs"/>
              </a:rPr>
              <a:t>  </a:t>
            </a:r>
            <a:r>
              <a:rPr lang="en-US" sz="1000" b="0" i="0" kern="1200" baseline="0" dirty="0">
                <a:solidFill>
                  <a:schemeClr val="bg1">
                    <a:lumMod val="75000"/>
                  </a:schemeClr>
                </a:solidFill>
                <a:effectLst/>
                <a:latin typeface="ESRI AMFM Water" panose="02000400000000000000" pitchFamily="2" charset="0"/>
                <a:ea typeface="+mn-ea"/>
                <a:cs typeface="+mn-cs"/>
              </a:rPr>
              <a:t>l</a:t>
            </a:r>
            <a:r>
              <a:rPr lang="en-US" sz="1800" b="0" i="0" kern="1200" baseline="0" dirty="0">
                <a:solidFill>
                  <a:schemeClr val="bg1">
                    <a:lumMod val="75000"/>
                  </a:schemeClr>
                </a:solidFill>
                <a:effectLst/>
                <a:latin typeface="ESRI AMFM Water" panose="02000400000000000000" pitchFamily="2" charset="0"/>
                <a:ea typeface="+mn-ea"/>
                <a:cs typeface="+mn-cs"/>
              </a:rPr>
              <a:t> </a:t>
            </a:r>
            <a:r>
              <a:rPr lang="en-US" sz="1800" b="0" i="0" kern="1200" baseline="0" dirty="0">
                <a:solidFill>
                  <a:schemeClr val="bg1">
                    <a:lumMod val="75000"/>
                  </a:schemeClr>
                </a:solidFill>
                <a:effectLst/>
                <a:latin typeface="+mn-lt"/>
                <a:ea typeface="+mn-ea"/>
                <a:cs typeface="+mn-cs"/>
              </a:rPr>
              <a:t> </a:t>
            </a:r>
            <a:r>
              <a:rPr lang="en-US" sz="1800" b="0" i="0" kern="1200" dirty="0">
                <a:solidFill>
                  <a:schemeClr val="bg1">
                    <a:lumMod val="75000"/>
                  </a:schemeClr>
                </a:solidFill>
                <a:effectLst/>
                <a:latin typeface="+mn-lt"/>
                <a:ea typeface="+mn-ea"/>
                <a:cs typeface="+mn-cs"/>
              </a:rPr>
              <a:t>www.williampennfoundation.org</a:t>
            </a:r>
            <a:r>
              <a:rPr lang="en-US" sz="1800" b="0" i="0" kern="1200" baseline="0" dirty="0">
                <a:solidFill>
                  <a:schemeClr val="bg1">
                    <a:lumMod val="75000"/>
                  </a:schemeClr>
                </a:solidFill>
                <a:effectLst/>
                <a:latin typeface="+mn-lt"/>
                <a:ea typeface="+mn-ea"/>
                <a:cs typeface="+mn-cs"/>
              </a:rPr>
              <a:t>  </a:t>
            </a:r>
            <a:r>
              <a:rPr lang="en-US" sz="1000" b="0" i="0" kern="1200" baseline="0" dirty="0">
                <a:solidFill>
                  <a:schemeClr val="bg1">
                    <a:lumMod val="75000"/>
                  </a:schemeClr>
                </a:solidFill>
                <a:effectLst/>
                <a:latin typeface="ESRI AMFM Water" panose="02000400000000000000" pitchFamily="2" charset="0"/>
                <a:ea typeface="+mn-ea"/>
                <a:cs typeface="+mn-cs"/>
              </a:rPr>
              <a:t>l</a:t>
            </a:r>
            <a:r>
              <a:rPr lang="en-US" sz="1800" b="0" i="0" kern="1200" baseline="0" dirty="0">
                <a:solidFill>
                  <a:schemeClr val="bg1">
                    <a:lumMod val="75000"/>
                  </a:schemeClr>
                </a:solidFill>
                <a:effectLst/>
                <a:latin typeface="+mn-lt"/>
                <a:ea typeface="+mn-ea"/>
                <a:cs typeface="+mn-cs"/>
              </a:rPr>
              <a:t>   www.wrc.udel.edu</a:t>
            </a:r>
            <a:endParaRPr lang="en-US" sz="1800" dirty="0">
              <a:solidFill>
                <a:schemeClr val="bg1">
                  <a:lumMod val="75000"/>
                </a:schemeClr>
              </a:soli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8080" y="574055"/>
            <a:ext cx="11869744" cy="942331"/>
          </a:xfrm>
          <a:prstGeom prst="rect">
            <a:avLst/>
          </a:prstGeom>
        </p:spPr>
      </p:pic>
    </p:spTree>
    <p:extLst>
      <p:ext uri="{BB962C8B-B14F-4D97-AF65-F5344CB8AC3E}">
        <p14:creationId xmlns:p14="http://schemas.microsoft.com/office/powerpoint/2010/main" val="231390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991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BDD36F-0B53-4FE5-B7D1-8079D01928DA}"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82177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BDD36F-0B53-4FE5-B7D1-8079D01928DA}" type="datetimeFigureOut">
              <a:rPr lang="en-US" smtClean="0"/>
              <a:t>5/1/2017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3966250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BDD36F-0B53-4FE5-B7D1-8079D01928DA}" type="datetimeFigureOut">
              <a:rPr lang="en-US" smtClean="0"/>
              <a:t>5/1/2017</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4245962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BDD36F-0B53-4FE5-B7D1-8079D01928DA}" type="datetimeFigureOut">
              <a:rPr lang="en-US" smtClean="0"/>
              <a:t>5/1/2017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2756594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BDD36F-0B53-4FE5-B7D1-8079D01928DA}"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2395517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BDD36F-0B53-4FE5-B7D1-8079D01928DA}"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396881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DD36F-0B53-4FE5-B7D1-8079D01928DA}"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3458478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BDD36F-0B53-4FE5-B7D1-8079D01928DA}"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FD3A0-9229-4B42-AD3D-9BAA3E648044}" type="slidenum">
              <a:rPr lang="en-US" smtClean="0"/>
              <a:t>‹#›</a:t>
            </a:fld>
            <a:endParaRPr lang="en-US"/>
          </a:p>
        </p:txBody>
      </p:sp>
    </p:spTree>
    <p:extLst>
      <p:ext uri="{BB962C8B-B14F-4D97-AF65-F5344CB8AC3E}">
        <p14:creationId xmlns:p14="http://schemas.microsoft.com/office/powerpoint/2010/main" val="116108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5/1/2017</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5/1/2017</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100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DD36F-0B53-4FE5-B7D1-8079D01928DA}" type="datetimeFigureOut">
              <a:rPr lang="en-US" smtClean="0"/>
              <a:t>5/1/2017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FFD3A0-9229-4B42-AD3D-9BAA3E648044}" type="slidenum">
              <a:rPr lang="en-US" smtClean="0"/>
              <a:t>‹#›</a:t>
            </a:fld>
            <a:endParaRPr lang="en-US"/>
          </a:p>
        </p:txBody>
      </p:sp>
      <p:sp>
        <p:nvSpPr>
          <p:cNvPr id="7" name="Rectangle 6"/>
          <p:cNvSpPr/>
          <p:nvPr userDrawn="1"/>
        </p:nvSpPr>
        <p:spPr>
          <a:xfrm>
            <a:off x="0" y="0"/>
            <a:ext cx="12192000" cy="533400"/>
          </a:xfrm>
          <a:prstGeom prst="rect">
            <a:avLst/>
          </a:prstGeom>
          <a:gradFill>
            <a:gsLst>
              <a:gs pos="2000">
                <a:srgbClr val="00703C"/>
              </a:gs>
              <a:gs pos="50000">
                <a:srgbClr val="004A97"/>
              </a:gs>
              <a:gs pos="98000">
                <a:srgbClr val="00703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6412468"/>
            <a:ext cx="12192000" cy="445532"/>
          </a:xfrm>
          <a:prstGeom prst="rect">
            <a:avLst/>
          </a:prstGeom>
          <a:gradFill>
            <a:gsLst>
              <a:gs pos="2000">
                <a:srgbClr val="00703C"/>
              </a:gs>
              <a:gs pos="50000">
                <a:srgbClr val="004A97"/>
              </a:gs>
              <a:gs pos="98000">
                <a:srgbClr val="00703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userDrawn="1"/>
        </p:nvSpPr>
        <p:spPr>
          <a:xfrm>
            <a:off x="304801" y="6383796"/>
            <a:ext cx="7497565" cy="461665"/>
          </a:xfrm>
          <a:prstGeom prst="rect">
            <a:avLst/>
          </a:prstGeom>
          <a:noFill/>
          <a:ln>
            <a:noFill/>
          </a:ln>
        </p:spPr>
        <p:txBody>
          <a:bodyPr wrap="none" rtlCol="0">
            <a:spAutoFit/>
          </a:bodyPr>
          <a:lstStyle/>
          <a:p>
            <a:pPr marL="0" indent="0">
              <a:buFontTx/>
              <a:buNone/>
            </a:pPr>
            <a:r>
              <a:rPr lang="en-US" sz="2400" b="0" i="0" kern="1200" spc="600" dirty="0">
                <a:solidFill>
                  <a:schemeClr val="bg1">
                    <a:lumMod val="65000"/>
                  </a:schemeClr>
                </a:solidFill>
                <a:effectLst/>
                <a:latin typeface="Vijaya" panose="020B0604020202020204" pitchFamily="34" charset="0"/>
                <a:ea typeface="+mn-ea"/>
                <a:cs typeface="Vijaya" panose="020B0604020202020204" pitchFamily="34" charset="0"/>
              </a:rPr>
              <a:t>Brandywine-Christina Healthy</a:t>
            </a:r>
            <a:r>
              <a:rPr lang="en-US" sz="2400" b="0" i="0" kern="1200" spc="600" baseline="0" dirty="0">
                <a:solidFill>
                  <a:schemeClr val="bg1">
                    <a:lumMod val="65000"/>
                  </a:schemeClr>
                </a:solidFill>
                <a:effectLst/>
                <a:latin typeface="Vijaya" panose="020B0604020202020204" pitchFamily="34" charset="0"/>
                <a:ea typeface="+mn-ea"/>
                <a:cs typeface="Vijaya" panose="020B0604020202020204" pitchFamily="34" charset="0"/>
              </a:rPr>
              <a:t> Water Fund</a:t>
            </a:r>
            <a:endParaRPr lang="en-US" sz="2400" spc="600" dirty="0">
              <a:solidFill>
                <a:schemeClr val="bg1">
                  <a:lumMod val="65000"/>
                </a:schemeClr>
              </a:solidFill>
              <a:latin typeface="Vijaya" panose="020B0604020202020204" pitchFamily="34" charset="0"/>
              <a:cs typeface="Vijaya" panose="020B0604020202020204" pitchFamily="34" charset="0"/>
            </a:endParaRPr>
          </a:p>
        </p:txBody>
      </p:sp>
    </p:spTree>
    <p:extLst>
      <p:ext uri="{BB962C8B-B14F-4D97-AF65-F5344CB8AC3E}">
        <p14:creationId xmlns:p14="http://schemas.microsoft.com/office/powerpoint/2010/main" val="3131093008"/>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jpg&amp;ehk=XMbKr"/><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pnas.org/content/114/7/1518.full" TargetMode="External"/><Relationship Id="rId2" Type="http://schemas.openxmlformats.org/officeDocument/2006/relationships/hyperlink" Target="https://www.csis.org/analysis/what-social-cost-carb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blog.ucsusa.org/brenda-ekwurzel/epa-head-pruitt-on-climate-change-dead-wrong-three-fundamental-scientific-facts-he-needs-to-know"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oHzADl-XID8" TargetMode="External"/><Relationship Id="rId2" Type="http://schemas.openxmlformats.org/officeDocument/2006/relationships/hyperlink" Target="http://whatweknow.aaas.org/richard-alley/" TargetMode="External"/><Relationship Id="rId1" Type="http://schemas.openxmlformats.org/officeDocument/2006/relationships/slideLayout" Target="../slideLayouts/slideLayout2.xml"/><Relationship Id="rId5" Type="http://schemas.openxmlformats.org/officeDocument/2006/relationships/hyperlink" Target="https://www.youtube.com/watch?v=yEUyjDyXCkE" TargetMode="External"/><Relationship Id="rId4" Type="http://schemas.openxmlformats.org/officeDocument/2006/relationships/hyperlink" Target="https://www.youtube.com/watch?v=ZVn_q4LKDKU"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t>Water Fund,</a:t>
            </a:r>
            <a:br>
              <a:rPr lang="en-US" dirty="0"/>
            </a:br>
            <a:r>
              <a:rPr lang="en-US" dirty="0"/>
              <a:t>Climate Change,</a:t>
            </a:r>
            <a:br>
              <a:rPr lang="en-US" dirty="0"/>
            </a:br>
            <a:r>
              <a:rPr lang="en-US" dirty="0"/>
              <a:t>and Negative Externalities</a:t>
            </a:r>
          </a:p>
        </p:txBody>
      </p:sp>
      <p:sp>
        <p:nvSpPr>
          <p:cNvPr id="3" name="Subtitle 2"/>
          <p:cNvSpPr>
            <a:spLocks noGrp="1"/>
          </p:cNvSpPr>
          <p:nvPr>
            <p:ph type="subTitle" idx="1"/>
          </p:nvPr>
        </p:nvSpPr>
        <p:spPr/>
        <p:txBody>
          <a:bodyPr/>
          <a:lstStyle/>
          <a:p>
            <a:r>
              <a:rPr lang="en-US" dirty="0"/>
              <a:t>Science, Policy, Attitudes, Student Discussion</a:t>
            </a:r>
          </a:p>
        </p:txBody>
      </p:sp>
    </p:spTree>
    <p:extLst>
      <p:ext uri="{BB962C8B-B14F-4D97-AF65-F5344CB8AC3E}">
        <p14:creationId xmlns:p14="http://schemas.microsoft.com/office/powerpoint/2010/main" val="3123337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Brandywine Christina </a:t>
            </a:r>
          </a:p>
        </p:txBody>
      </p:sp>
      <p:sp>
        <p:nvSpPr>
          <p:cNvPr id="3" name="Content Placeholder 2"/>
          <p:cNvSpPr>
            <a:spLocks noGrp="1"/>
          </p:cNvSpPr>
          <p:nvPr>
            <p:ph idx="1"/>
          </p:nvPr>
        </p:nvSpPr>
        <p:spPr>
          <a:xfrm>
            <a:off x="1981200" y="1600200"/>
            <a:ext cx="4572000" cy="4648200"/>
          </a:xfrm>
        </p:spPr>
        <p:txBody>
          <a:bodyPr>
            <a:normAutofit fontScale="92500" lnSpcReduction="10000"/>
          </a:bodyPr>
          <a:lstStyle/>
          <a:p>
            <a:pPr>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Two states (DE &amp; PA) – evenly split amongst agriculture, urban and natural lands</a:t>
            </a:r>
          </a:p>
          <a:p>
            <a:pPr>
              <a:spcBef>
                <a:spcPts val="0"/>
              </a:spcBef>
              <a:buClr>
                <a:srgbClr val="000000"/>
              </a:buClr>
              <a:buNone/>
            </a:pPr>
            <a:endParaRPr lang="en-US" sz="1800" kern="0" dirty="0">
              <a:solidFill>
                <a:srgbClr val="000000"/>
              </a:solidFill>
              <a:latin typeface="Cambria"/>
              <a:ea typeface="Cambria"/>
              <a:cs typeface="Cambria"/>
              <a:sym typeface="Cambria"/>
            </a:endParaRPr>
          </a:p>
          <a:p>
            <a:pPr>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Highly productive small farms in major-metro food-shed</a:t>
            </a:r>
          </a:p>
          <a:p>
            <a:pPr marL="0" indent="0">
              <a:spcBef>
                <a:spcPts val="0"/>
              </a:spcBef>
              <a:buNone/>
            </a:pPr>
            <a:endParaRPr lang="en-US" sz="1800" kern="0" dirty="0">
              <a:solidFill>
                <a:srgbClr val="000000"/>
              </a:solidFill>
              <a:latin typeface="Cambria"/>
              <a:ea typeface="Cambria"/>
              <a:cs typeface="Cambria"/>
              <a:sym typeface="Cambria"/>
            </a:endParaRPr>
          </a:p>
          <a:p>
            <a:pPr>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Drinking water for 600,000 people – Six surface withdrawals</a:t>
            </a:r>
          </a:p>
          <a:p>
            <a:pPr>
              <a:spcBef>
                <a:spcPts val="0"/>
              </a:spcBef>
              <a:buClr>
                <a:srgbClr val="000000"/>
              </a:buClr>
              <a:buNone/>
            </a:pPr>
            <a:endParaRPr lang="en-US" sz="1800" kern="0" dirty="0">
              <a:solidFill>
                <a:srgbClr val="000000"/>
              </a:solidFill>
              <a:latin typeface="Cambria"/>
              <a:ea typeface="Cambria"/>
              <a:cs typeface="Cambria"/>
              <a:sym typeface="Cambria"/>
            </a:endParaRPr>
          </a:p>
          <a:p>
            <a:pPr>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Majority of watershed “impaired” under CWA: TMDL and MS4s</a:t>
            </a:r>
          </a:p>
          <a:p>
            <a:pPr marL="0" indent="0">
              <a:spcBef>
                <a:spcPts val="0"/>
              </a:spcBef>
              <a:buNone/>
            </a:pPr>
            <a:endParaRPr lang="en-US" sz="1800" kern="0" dirty="0">
              <a:solidFill>
                <a:srgbClr val="000000"/>
              </a:solidFill>
              <a:latin typeface="Cambria"/>
              <a:ea typeface="Cambria"/>
              <a:cs typeface="Cambria"/>
              <a:sym typeface="Cambria"/>
            </a:endParaRPr>
          </a:p>
          <a:p>
            <a:pPr>
              <a:lnSpc>
                <a:spcPct val="115000"/>
              </a:lnSpc>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Farms yield significant sediment and nutrient reductions</a:t>
            </a:r>
          </a:p>
          <a:p>
            <a:pPr>
              <a:spcBef>
                <a:spcPts val="0"/>
              </a:spcBef>
              <a:buClr>
                <a:srgbClr val="000000"/>
              </a:buClr>
              <a:buNone/>
            </a:pPr>
            <a:endParaRPr lang="en-US" sz="1800" kern="0" dirty="0">
              <a:solidFill>
                <a:srgbClr val="000000"/>
              </a:solidFill>
              <a:latin typeface="Cambria"/>
              <a:ea typeface="Cambria"/>
              <a:cs typeface="Cambria"/>
              <a:sym typeface="Cambria"/>
            </a:endParaRPr>
          </a:p>
          <a:p>
            <a:pPr>
              <a:lnSpc>
                <a:spcPct val="115000"/>
              </a:lnSpc>
              <a:spcBef>
                <a:spcPts val="0"/>
              </a:spcBef>
              <a:buClr>
                <a:srgbClr val="000000"/>
              </a:buClr>
              <a:buSzPct val="100000"/>
              <a:buFont typeface="Cambria"/>
              <a:buChar char="•"/>
            </a:pPr>
            <a:r>
              <a:rPr lang="en-US" sz="1800" kern="0" dirty="0">
                <a:solidFill>
                  <a:srgbClr val="000000"/>
                </a:solidFill>
                <a:latin typeface="Cambria"/>
                <a:ea typeface="Cambria"/>
                <a:cs typeface="Cambria"/>
                <a:sym typeface="Cambria"/>
              </a:rPr>
              <a:t>Meeting the TMDLs in PA and DE will require millions of dollars in investment</a:t>
            </a:r>
            <a:endParaRPr lang="en-US" dirty="0"/>
          </a:p>
        </p:txBody>
      </p:sp>
      <p:pic>
        <p:nvPicPr>
          <p:cNvPr id="4" name="Shape 121" descr="P:\GIS\WatershedValuation\ChristinaBasin\LandUse2006.jpg"/>
          <p:cNvPicPr preferRelativeResize="0"/>
          <p:nvPr/>
        </p:nvPicPr>
        <p:blipFill rotWithShape="1">
          <a:blip r:embed="rId3">
            <a:alphaModFix/>
          </a:blip>
          <a:srcRect/>
          <a:stretch/>
        </p:blipFill>
        <p:spPr>
          <a:xfrm>
            <a:off x="6400800" y="1524000"/>
            <a:ext cx="3810000" cy="4572000"/>
          </a:xfrm>
          <a:prstGeom prst="rect">
            <a:avLst/>
          </a:prstGeom>
          <a:noFill/>
          <a:ln>
            <a:noFill/>
          </a:ln>
        </p:spPr>
      </p:pic>
    </p:spTree>
    <p:extLst>
      <p:ext uri="{BB962C8B-B14F-4D97-AF65-F5344CB8AC3E}">
        <p14:creationId xmlns:p14="http://schemas.microsoft.com/office/powerpoint/2010/main" val="1531934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725" y="517125"/>
            <a:ext cx="2489077" cy="2362200"/>
          </a:xfrm>
        </p:spPr>
        <p:txBody>
          <a:bodyPr>
            <a:normAutofit/>
          </a:bodyPr>
          <a:lstStyle/>
          <a:p>
            <a:r>
              <a:rPr lang="en-US" dirty="0">
                <a:latin typeface="Calibri" panose="020F0502020204030204" pitchFamily="34" charset="0"/>
              </a:rPr>
              <a:t>Basic business strategy</a:t>
            </a:r>
          </a:p>
        </p:txBody>
      </p:sp>
      <p:grpSp>
        <p:nvGrpSpPr>
          <p:cNvPr id="5" name="Shape 137"/>
          <p:cNvGrpSpPr/>
          <p:nvPr/>
        </p:nvGrpSpPr>
        <p:grpSpPr>
          <a:xfrm>
            <a:off x="3692115" y="499872"/>
            <a:ext cx="5832885" cy="5824726"/>
            <a:chOff x="796514" y="0"/>
            <a:chExt cx="5832885" cy="5824726"/>
          </a:xfrm>
        </p:grpSpPr>
        <p:sp>
          <p:nvSpPr>
            <p:cNvPr id="6" name="Shape 138"/>
            <p:cNvSpPr/>
            <p:nvPr/>
          </p:nvSpPr>
          <p:spPr>
            <a:xfrm>
              <a:off x="1575203" y="0"/>
              <a:ext cx="2803597" cy="2804024"/>
            </a:xfrm>
            <a:custGeom>
              <a:avLst/>
              <a:gdLst/>
              <a:ahLst/>
              <a:cxnLst/>
              <a:rect l="0" t="0" r="0" b="0"/>
              <a:pathLst>
                <a:path w="120000" h="120000" extrusionOk="0">
                  <a:moveTo>
                    <a:pt x="8412" y="60000"/>
                  </a:moveTo>
                  <a:lnTo>
                    <a:pt x="8412" y="60000"/>
                  </a:lnTo>
                  <a:cubicBezTo>
                    <a:pt x="8412" y="32961"/>
                    <a:pt x="29286" y="10510"/>
                    <a:pt x="56253" y="8546"/>
                  </a:cubicBezTo>
                  <a:cubicBezTo>
                    <a:pt x="83219" y="6583"/>
                    <a:pt x="107126" y="25772"/>
                    <a:pt x="111043" y="52525"/>
                  </a:cubicBezTo>
                  <a:cubicBezTo>
                    <a:pt x="114960" y="79278"/>
                    <a:pt x="97558" y="104517"/>
                    <a:pt x="71161" y="110367"/>
                  </a:cubicBezTo>
                  <a:lnTo>
                    <a:pt x="70592" y="118428"/>
                  </a:lnTo>
                  <a:lnTo>
                    <a:pt x="56829" y="104890"/>
                  </a:lnTo>
                  <a:lnTo>
                    <a:pt x="72705" y="88507"/>
                  </a:lnTo>
                  <a:lnTo>
                    <a:pt x="72145" y="96444"/>
                  </a:lnTo>
                  <a:lnTo>
                    <a:pt x="72145" y="96444"/>
                  </a:lnTo>
                  <a:cubicBezTo>
                    <a:pt x="90761" y="90239"/>
                    <a:pt x="101708" y="70999"/>
                    <a:pt x="97531" y="51824"/>
                  </a:cubicBezTo>
                  <a:cubicBezTo>
                    <a:pt x="93355" y="32649"/>
                    <a:pt x="75399" y="19704"/>
                    <a:pt x="55888" y="21805"/>
                  </a:cubicBezTo>
                  <a:cubicBezTo>
                    <a:pt x="36378" y="23905"/>
                    <a:pt x="21588" y="40375"/>
                    <a:pt x="21588" y="59999"/>
                  </a:cubicBezTo>
                  <a:close/>
                </a:path>
              </a:pathLst>
            </a:custGeom>
            <a:solidFill>
              <a:schemeClr val="accent2"/>
            </a:solidFill>
            <a:ln>
              <a:noFill/>
            </a:ln>
          </p:spPr>
          <p:txBody>
            <a:bodyPr lIns="91425" tIns="91425" rIns="91425" bIns="91425" anchor="ctr" anchorCtr="0">
              <a:noAutofit/>
            </a:bodyPr>
            <a:lstStyle/>
            <a:p>
              <a:pPr defTabSz="914400"/>
              <a:endParaRPr>
                <a:solidFill>
                  <a:prstClr val="black"/>
                </a:solidFill>
                <a:latin typeface="Arial"/>
              </a:endParaRPr>
            </a:p>
          </p:txBody>
        </p:sp>
        <p:sp>
          <p:nvSpPr>
            <p:cNvPr id="7" name="Shape 139"/>
            <p:cNvSpPr/>
            <p:nvPr/>
          </p:nvSpPr>
          <p:spPr>
            <a:xfrm>
              <a:off x="4379326" y="835848"/>
              <a:ext cx="1682157" cy="1121841"/>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8" name="Shape 140"/>
            <p:cNvSpPr txBox="1"/>
            <p:nvPr/>
          </p:nvSpPr>
          <p:spPr>
            <a:xfrm>
              <a:off x="4343266" y="813853"/>
              <a:ext cx="2286133" cy="1121700"/>
            </a:xfrm>
            <a:prstGeom prst="rect">
              <a:avLst/>
            </a:prstGeom>
            <a:noFill/>
            <a:ln>
              <a:noFill/>
            </a:ln>
          </p:spPr>
          <p:txBody>
            <a:bodyPr lIns="8250" tIns="8250" rIns="8250" bIns="8250" anchor="ctr" anchorCtr="0">
              <a:noAutofit/>
            </a:bodyPr>
            <a:lstStyle/>
            <a:p>
              <a:pPr marL="57150" lvl="1" indent="-57150" defTabSz="914400">
                <a:lnSpc>
                  <a:spcPct val="90000"/>
                </a:lnSpc>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Water Companies</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Municipalities</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Foundation/Corporate</a:t>
              </a:r>
            </a:p>
          </p:txBody>
        </p:sp>
        <p:sp>
          <p:nvSpPr>
            <p:cNvPr id="9" name="Shape 141"/>
            <p:cNvSpPr/>
            <p:nvPr/>
          </p:nvSpPr>
          <p:spPr>
            <a:xfrm>
              <a:off x="2194890" y="1012337"/>
              <a:ext cx="1557904" cy="778765"/>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10" name="Shape 142"/>
            <p:cNvSpPr txBox="1"/>
            <p:nvPr/>
          </p:nvSpPr>
          <p:spPr>
            <a:xfrm>
              <a:off x="2092667" y="1012337"/>
              <a:ext cx="1896473" cy="778765"/>
            </a:xfrm>
            <a:prstGeom prst="rect">
              <a:avLst/>
            </a:prstGeom>
            <a:noFill/>
            <a:ln>
              <a:noFill/>
            </a:ln>
          </p:spPr>
          <p:txBody>
            <a:bodyPr lIns="11425" tIns="11425" rIns="11425" bIns="11425" anchor="ctr" anchorCtr="0">
              <a:noAutofit/>
            </a:bodyPr>
            <a:lstStyle/>
            <a:p>
              <a:pPr algn="ctr" defTabSz="914400">
                <a:lnSpc>
                  <a:spcPct val="90000"/>
                </a:lnSpc>
                <a:buClr>
                  <a:prstClr val="black"/>
                </a:buClr>
                <a:buSzPct val="25000"/>
              </a:pPr>
              <a:r>
                <a:rPr lang="en-US" sz="1600" b="1" dirty="0">
                  <a:solidFill>
                    <a:prstClr val="black"/>
                  </a:solidFill>
                  <a:latin typeface="Calibri" panose="020F0502020204030204" pitchFamily="34" charset="0"/>
                  <a:ea typeface="Arial"/>
                  <a:cs typeface="Arial"/>
                  <a:sym typeface="Arial"/>
                </a:rPr>
                <a:t>Align and Expand Capital</a:t>
              </a:r>
            </a:p>
          </p:txBody>
        </p:sp>
        <p:sp>
          <p:nvSpPr>
            <p:cNvPr id="11" name="Shape 143"/>
            <p:cNvSpPr/>
            <p:nvPr/>
          </p:nvSpPr>
          <p:spPr>
            <a:xfrm>
              <a:off x="796514" y="1611119"/>
              <a:ext cx="2803597" cy="2804024"/>
            </a:xfrm>
            <a:custGeom>
              <a:avLst/>
              <a:gdLst/>
              <a:ahLst/>
              <a:cxnLst/>
              <a:rect l="0" t="0" r="0" b="0"/>
              <a:pathLst>
                <a:path w="120000" h="120000" extrusionOk="0">
                  <a:moveTo>
                    <a:pt x="96481" y="23524"/>
                  </a:moveTo>
                  <a:lnTo>
                    <a:pt x="87164" y="32839"/>
                  </a:lnTo>
                  <a:cubicBezTo>
                    <a:pt x="75945" y="21616"/>
                    <a:pt x="58980" y="18448"/>
                    <a:pt x="44467" y="24865"/>
                  </a:cubicBezTo>
                  <a:cubicBezTo>
                    <a:pt x="29954" y="31282"/>
                    <a:pt x="20880" y="45964"/>
                    <a:pt x="21630" y="61816"/>
                  </a:cubicBezTo>
                  <a:cubicBezTo>
                    <a:pt x="22381" y="77668"/>
                    <a:pt x="32800" y="91426"/>
                    <a:pt x="47854" y="96444"/>
                  </a:cubicBezTo>
                  <a:lnTo>
                    <a:pt x="47294" y="88507"/>
                  </a:lnTo>
                  <a:lnTo>
                    <a:pt x="63170" y="104890"/>
                  </a:lnTo>
                  <a:lnTo>
                    <a:pt x="49407" y="118428"/>
                  </a:lnTo>
                  <a:lnTo>
                    <a:pt x="48838" y="110367"/>
                  </a:lnTo>
                  <a:lnTo>
                    <a:pt x="48838" y="110367"/>
                  </a:lnTo>
                  <a:cubicBezTo>
                    <a:pt x="27394" y="105614"/>
                    <a:pt x="11311" y="87806"/>
                    <a:pt x="8760" y="65990"/>
                  </a:cubicBezTo>
                  <a:cubicBezTo>
                    <a:pt x="6210" y="44174"/>
                    <a:pt x="17752" y="23135"/>
                    <a:pt x="37521" y="13565"/>
                  </a:cubicBezTo>
                  <a:cubicBezTo>
                    <a:pt x="57291" y="3995"/>
                    <a:pt x="80952" y="7991"/>
                    <a:pt x="96481" y="23524"/>
                  </a:cubicBezTo>
                  <a:close/>
                </a:path>
              </a:pathLst>
            </a:custGeom>
            <a:solidFill>
              <a:srgbClr val="00703B"/>
            </a:solidFill>
            <a:ln>
              <a:noFill/>
            </a:ln>
          </p:spPr>
          <p:txBody>
            <a:bodyPr lIns="91425" tIns="91425" rIns="91425" bIns="91425" anchor="ctr" anchorCtr="0">
              <a:noAutofit/>
            </a:bodyPr>
            <a:lstStyle/>
            <a:p>
              <a:pPr defTabSz="914400"/>
              <a:endParaRPr>
                <a:solidFill>
                  <a:prstClr val="black"/>
                </a:solidFill>
                <a:latin typeface="Arial"/>
              </a:endParaRPr>
            </a:p>
          </p:txBody>
        </p:sp>
        <p:sp>
          <p:nvSpPr>
            <p:cNvPr id="12" name="Shape 144"/>
            <p:cNvSpPr/>
            <p:nvPr/>
          </p:nvSpPr>
          <p:spPr>
            <a:xfrm>
              <a:off x="3600110" y="2456286"/>
              <a:ext cx="1682157" cy="1121841"/>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13" name="Shape 145"/>
            <p:cNvSpPr txBox="1"/>
            <p:nvPr/>
          </p:nvSpPr>
          <p:spPr>
            <a:xfrm>
              <a:off x="3600097" y="2456277"/>
              <a:ext cx="2286133" cy="1122000"/>
            </a:xfrm>
            <a:prstGeom prst="rect">
              <a:avLst/>
            </a:prstGeom>
            <a:noFill/>
            <a:ln>
              <a:noFill/>
            </a:ln>
          </p:spPr>
          <p:txBody>
            <a:bodyPr lIns="8250" tIns="8250" rIns="8250" bIns="8250" anchor="ctr" anchorCtr="0">
              <a:noAutofit/>
            </a:bodyPr>
            <a:lstStyle/>
            <a:p>
              <a:pPr marL="57150" lvl="1" indent="-57150" defTabSz="914400">
                <a:lnSpc>
                  <a:spcPct val="90000"/>
                </a:lnSpc>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GIS-Based Targeting</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Leveraging Relationships</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Quantifying Impact</a:t>
              </a:r>
            </a:p>
          </p:txBody>
        </p:sp>
        <p:sp>
          <p:nvSpPr>
            <p:cNvPr id="14" name="Shape 146"/>
            <p:cNvSpPr/>
            <p:nvPr/>
          </p:nvSpPr>
          <p:spPr>
            <a:xfrm>
              <a:off x="1419359" y="2632776"/>
              <a:ext cx="1557904" cy="778765"/>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15" name="Shape 147"/>
            <p:cNvSpPr txBox="1"/>
            <p:nvPr/>
          </p:nvSpPr>
          <p:spPr>
            <a:xfrm>
              <a:off x="1246653" y="2632776"/>
              <a:ext cx="1896473" cy="778765"/>
            </a:xfrm>
            <a:prstGeom prst="rect">
              <a:avLst/>
            </a:prstGeom>
            <a:noFill/>
            <a:ln>
              <a:noFill/>
            </a:ln>
          </p:spPr>
          <p:txBody>
            <a:bodyPr lIns="11425" tIns="11425" rIns="11425" bIns="11425" anchor="ctr" anchorCtr="0">
              <a:noAutofit/>
            </a:bodyPr>
            <a:lstStyle/>
            <a:p>
              <a:pPr algn="ctr" defTabSz="914400">
                <a:lnSpc>
                  <a:spcPct val="90000"/>
                </a:lnSpc>
                <a:buClr>
                  <a:prstClr val="black"/>
                </a:buClr>
                <a:buSzPct val="25000"/>
              </a:pPr>
              <a:r>
                <a:rPr lang="en-US" sz="1600" b="1" dirty="0">
                  <a:solidFill>
                    <a:prstClr val="black"/>
                  </a:solidFill>
                  <a:latin typeface="Calibri" panose="020F0502020204030204" pitchFamily="34" charset="0"/>
                  <a:ea typeface="Arial"/>
                  <a:cs typeface="Arial"/>
                  <a:sym typeface="Arial"/>
                </a:rPr>
                <a:t>Strategic Capital Deployment</a:t>
              </a:r>
            </a:p>
          </p:txBody>
        </p:sp>
        <p:sp>
          <p:nvSpPr>
            <p:cNvPr id="16" name="Shape 148"/>
            <p:cNvSpPr/>
            <p:nvPr/>
          </p:nvSpPr>
          <p:spPr>
            <a:xfrm>
              <a:off x="1774744" y="3415037"/>
              <a:ext cx="2408724" cy="2409689"/>
            </a:xfrm>
            <a:prstGeom prst="blockArc">
              <a:avLst>
                <a:gd name="adj1" fmla="val 13500000"/>
                <a:gd name="adj2" fmla="val 10800000"/>
                <a:gd name="adj3" fmla="val 12740"/>
              </a:avLst>
            </a:prstGeom>
            <a:solidFill>
              <a:srgbClr val="A5D025"/>
            </a:solidFill>
            <a:ln>
              <a:noFill/>
            </a:ln>
          </p:spPr>
          <p:txBody>
            <a:bodyPr lIns="91425" tIns="91425" rIns="91425" bIns="91425" anchor="ctr" anchorCtr="0">
              <a:noAutofit/>
            </a:bodyPr>
            <a:lstStyle/>
            <a:p>
              <a:pPr defTabSz="914400"/>
              <a:endParaRPr>
                <a:solidFill>
                  <a:prstClr val="black"/>
                </a:solidFill>
                <a:latin typeface="Arial"/>
              </a:endParaRPr>
            </a:p>
          </p:txBody>
        </p:sp>
        <p:sp>
          <p:nvSpPr>
            <p:cNvPr id="17" name="Shape 149"/>
            <p:cNvSpPr/>
            <p:nvPr/>
          </p:nvSpPr>
          <p:spPr>
            <a:xfrm>
              <a:off x="4379326" y="4076144"/>
              <a:ext cx="1682157" cy="1121841"/>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18" name="Shape 150"/>
            <p:cNvSpPr txBox="1"/>
            <p:nvPr/>
          </p:nvSpPr>
          <p:spPr>
            <a:xfrm>
              <a:off x="4379326" y="4076144"/>
              <a:ext cx="2047729" cy="1121841"/>
            </a:xfrm>
            <a:prstGeom prst="rect">
              <a:avLst/>
            </a:prstGeom>
            <a:noFill/>
            <a:ln>
              <a:noFill/>
            </a:ln>
          </p:spPr>
          <p:txBody>
            <a:bodyPr lIns="8250" tIns="8250" rIns="8250" bIns="8250" anchor="ctr" anchorCtr="0">
              <a:noAutofit/>
            </a:bodyPr>
            <a:lstStyle/>
            <a:p>
              <a:pPr marL="57150" lvl="1" indent="-57150" defTabSz="914400">
                <a:lnSpc>
                  <a:spcPct val="90000"/>
                </a:lnSpc>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Sustainable Funding</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Enduring Practices</a:t>
              </a:r>
            </a:p>
            <a:p>
              <a:pPr marL="57150" lvl="1" indent="-57150" defTabSz="914400">
                <a:lnSpc>
                  <a:spcPct val="90000"/>
                </a:lnSpc>
                <a:spcBef>
                  <a:spcPts val="150"/>
                </a:spcBef>
                <a:buClr>
                  <a:prstClr val="black"/>
                </a:buClr>
                <a:buSzPct val="100000"/>
                <a:buFont typeface="Arial"/>
                <a:buChar char="•"/>
              </a:pPr>
              <a:r>
                <a:rPr lang="en-US" sz="1600" dirty="0">
                  <a:solidFill>
                    <a:prstClr val="black"/>
                  </a:solidFill>
                  <a:latin typeface="Calibri" panose="020F0502020204030204" pitchFamily="34" charset="0"/>
                  <a:ea typeface="Arial"/>
                  <a:cs typeface="Arial"/>
                  <a:sym typeface="Arial"/>
                </a:rPr>
                <a:t>Profitable Farming</a:t>
              </a:r>
            </a:p>
          </p:txBody>
        </p:sp>
        <p:sp>
          <p:nvSpPr>
            <p:cNvPr id="19" name="Shape 151"/>
            <p:cNvSpPr/>
            <p:nvPr/>
          </p:nvSpPr>
          <p:spPr>
            <a:xfrm>
              <a:off x="2198575" y="4255546"/>
              <a:ext cx="1557904" cy="778765"/>
            </a:xfrm>
            <a:prstGeom prst="rect">
              <a:avLst/>
            </a:prstGeom>
            <a:noFill/>
            <a:ln>
              <a:noFill/>
            </a:ln>
          </p:spPr>
          <p:txBody>
            <a:bodyPr lIns="91425" tIns="91425" rIns="91425" bIns="91425" anchor="ctr" anchorCtr="0">
              <a:noAutofit/>
            </a:bodyPr>
            <a:lstStyle/>
            <a:p>
              <a:pPr defTabSz="914400"/>
              <a:endParaRPr>
                <a:solidFill>
                  <a:prstClr val="black"/>
                </a:solidFill>
                <a:latin typeface="Arial"/>
              </a:endParaRPr>
            </a:p>
          </p:txBody>
        </p:sp>
        <p:sp>
          <p:nvSpPr>
            <p:cNvPr id="20" name="Shape 152"/>
            <p:cNvSpPr txBox="1"/>
            <p:nvPr/>
          </p:nvSpPr>
          <p:spPr>
            <a:xfrm>
              <a:off x="2025605" y="4076144"/>
              <a:ext cx="1896473" cy="1021657"/>
            </a:xfrm>
            <a:prstGeom prst="rect">
              <a:avLst/>
            </a:prstGeom>
            <a:noFill/>
            <a:ln>
              <a:noFill/>
            </a:ln>
          </p:spPr>
          <p:txBody>
            <a:bodyPr lIns="11425" tIns="11425" rIns="11425" bIns="11425" anchor="ctr" anchorCtr="0">
              <a:noAutofit/>
            </a:bodyPr>
            <a:lstStyle/>
            <a:p>
              <a:pPr algn="ctr" defTabSz="914400">
                <a:lnSpc>
                  <a:spcPct val="90000"/>
                </a:lnSpc>
                <a:buClr>
                  <a:prstClr val="black"/>
                </a:buClr>
                <a:buSzPct val="25000"/>
              </a:pPr>
              <a:r>
                <a:rPr lang="en-US" sz="1600" b="1" dirty="0">
                  <a:solidFill>
                    <a:prstClr val="black"/>
                  </a:solidFill>
                  <a:latin typeface="Calibri" panose="020F0502020204030204" pitchFamily="34" charset="0"/>
                  <a:ea typeface="Arial"/>
                  <a:cs typeface="Arial"/>
                  <a:sym typeface="Arial"/>
                </a:rPr>
                <a:t>Long-Term </a:t>
              </a:r>
            </a:p>
            <a:p>
              <a:pPr algn="ctr" defTabSz="914400">
                <a:lnSpc>
                  <a:spcPct val="90000"/>
                </a:lnSpc>
                <a:buClr>
                  <a:prstClr val="black"/>
                </a:buClr>
                <a:buSzPct val="25000"/>
              </a:pPr>
              <a:r>
                <a:rPr lang="en-US" sz="1600" b="1" dirty="0">
                  <a:solidFill>
                    <a:prstClr val="black"/>
                  </a:solidFill>
                  <a:latin typeface="Calibri" panose="020F0502020204030204" pitchFamily="34" charset="0"/>
                  <a:ea typeface="Arial"/>
                  <a:cs typeface="Arial"/>
                  <a:sym typeface="Arial"/>
                </a:rPr>
                <a:t>Freshwater Security</a:t>
              </a:r>
            </a:p>
          </p:txBody>
        </p:sp>
      </p:grpSp>
    </p:spTree>
    <p:extLst>
      <p:ext uri="{BB962C8B-B14F-4D97-AF65-F5344CB8AC3E}">
        <p14:creationId xmlns:p14="http://schemas.microsoft.com/office/powerpoint/2010/main" val="27348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dk1"/>
                </a:solidFill>
                <a:latin typeface="Calibri"/>
                <a:ea typeface="Calibri"/>
                <a:cs typeface="Calibri"/>
                <a:sym typeface="Calibri"/>
              </a:rPr>
              <a:t>How will the Water Fund work?</a:t>
            </a:r>
            <a:endParaRPr lang="en-US" dirty="0"/>
          </a:p>
        </p:txBody>
      </p:sp>
      <p:sp>
        <p:nvSpPr>
          <p:cNvPr id="19" name="Content Placeholder 2"/>
          <p:cNvSpPr>
            <a:spLocks noGrp="1"/>
          </p:cNvSpPr>
          <p:nvPr>
            <p:ph idx="1"/>
          </p:nvPr>
        </p:nvSpPr>
        <p:spPr>
          <a:xfrm>
            <a:off x="2057400" y="1600201"/>
            <a:ext cx="8229600" cy="4525963"/>
          </a:xfrm>
        </p:spPr>
        <p:txBody>
          <a:bodyPr>
            <a:normAutofit lnSpcReduction="10000"/>
          </a:bodyPr>
          <a:lstStyle/>
          <a:p>
            <a:pPr fontAlgn="base"/>
            <a:r>
              <a:rPr lang="en-US" dirty="0">
                <a:solidFill>
                  <a:srgbClr val="000000"/>
                </a:solidFill>
                <a:latin typeface="Calibri" panose="020F0502020204030204" pitchFamily="34" charset="0"/>
              </a:rPr>
              <a:t>Provides a mechanism to value a pound of pollution reduction</a:t>
            </a:r>
            <a:endParaRPr lang="en-US" dirty="0">
              <a:solidFill>
                <a:srgbClr val="000000"/>
              </a:solidFill>
              <a:latin typeface="Arial" panose="020B0604020202020204" pitchFamily="34" charset="0"/>
            </a:endParaRPr>
          </a:p>
          <a:p>
            <a:pPr fontAlgn="base"/>
            <a:r>
              <a:rPr lang="en-US" dirty="0">
                <a:solidFill>
                  <a:srgbClr val="000000"/>
                </a:solidFill>
              </a:rPr>
              <a:t>Demand – beneficiary need projections</a:t>
            </a:r>
          </a:p>
          <a:p>
            <a:pPr fontAlgn="base"/>
            <a:r>
              <a:rPr lang="en-US" dirty="0">
                <a:solidFill>
                  <a:srgbClr val="000000"/>
                </a:solidFill>
              </a:rPr>
              <a:t>Supply - services and accounting</a:t>
            </a:r>
          </a:p>
          <a:p>
            <a:pPr marL="0" indent="0" fontAlgn="base">
              <a:buNone/>
            </a:pPr>
            <a:endParaRPr lang="en-US" dirty="0">
              <a:solidFill>
                <a:srgbClr val="000000"/>
              </a:solidFill>
              <a:latin typeface="Calibri" panose="020F0502020204030204" pitchFamily="34" charset="0"/>
            </a:endParaRPr>
          </a:p>
          <a:p>
            <a:pPr marL="0" indent="0" fontAlgn="base">
              <a:buNone/>
            </a:pPr>
            <a:r>
              <a:rPr lang="en-US" dirty="0">
                <a:solidFill>
                  <a:srgbClr val="000000"/>
                </a:solidFill>
              </a:rPr>
              <a:t>Brief overview of sections in plan:</a:t>
            </a:r>
          </a:p>
          <a:p>
            <a:pPr fontAlgn="base"/>
            <a:r>
              <a:rPr lang="en-US" dirty="0">
                <a:solidFill>
                  <a:srgbClr val="000000"/>
                </a:solidFill>
              </a:rPr>
              <a:t>Proposed governance structure</a:t>
            </a:r>
          </a:p>
          <a:p>
            <a:pPr fontAlgn="base"/>
            <a:r>
              <a:rPr lang="en-US" dirty="0">
                <a:solidFill>
                  <a:srgbClr val="000000"/>
                </a:solidFill>
              </a:rPr>
              <a:t>Financial projections</a:t>
            </a:r>
          </a:p>
          <a:p>
            <a:pPr marL="0" indent="0" fontAlgn="base">
              <a:buNone/>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3031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Current project path</a:t>
            </a:r>
          </a:p>
        </p:txBody>
      </p:sp>
      <p:pic>
        <p:nvPicPr>
          <p:cNvPr id="5" name="Content Placeholder 4"/>
          <p:cNvPicPr>
            <a:picLocks noGrp="1" noChangeAspect="1"/>
          </p:cNvPicPr>
          <p:nvPr>
            <p:ph idx="1"/>
          </p:nvPr>
        </p:nvPicPr>
        <p:blipFill>
          <a:blip r:embed="rId3"/>
          <a:stretch>
            <a:fillRect/>
          </a:stretch>
        </p:blipFill>
        <p:spPr>
          <a:xfrm>
            <a:off x="4800600" y="1356480"/>
            <a:ext cx="2235510" cy="4940580"/>
          </a:xfrm>
          <a:prstGeom prst="rect">
            <a:avLst/>
          </a:prstGeom>
        </p:spPr>
      </p:pic>
      <p:sp>
        <p:nvSpPr>
          <p:cNvPr id="2" name="TextBox 1"/>
          <p:cNvSpPr txBox="1"/>
          <p:nvPr/>
        </p:nvSpPr>
        <p:spPr>
          <a:xfrm>
            <a:off x="1747217" y="1356480"/>
            <a:ext cx="2133600" cy="3139321"/>
          </a:xfrm>
          <a:prstGeom prst="rect">
            <a:avLst/>
          </a:prstGeom>
          <a:noFill/>
        </p:spPr>
        <p:txBody>
          <a:bodyPr wrap="square" rtlCol="0">
            <a:spAutoFit/>
          </a:bodyPr>
          <a:lstStyle/>
          <a:p>
            <a:pPr defTabSz="914400"/>
            <a:r>
              <a:rPr lang="en-US" dirty="0">
                <a:solidFill>
                  <a:prstClr val="black"/>
                </a:solidFill>
                <a:latin typeface="Arial"/>
              </a:rPr>
              <a:t>Importantly, the funds are expended and investment is not fully realized.  How do we monetize the conservation outcomes to generate more investment in restoration? </a:t>
            </a:r>
          </a:p>
        </p:txBody>
      </p:sp>
      <p:sp>
        <p:nvSpPr>
          <p:cNvPr id="3" name="Arrow: Curved Right 2"/>
          <p:cNvSpPr/>
          <p:nvPr/>
        </p:nvSpPr>
        <p:spPr>
          <a:xfrm rot="10800000" flipH="1">
            <a:off x="3195017" y="3581400"/>
            <a:ext cx="1371600" cy="24384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00703C"/>
              </a:solidFill>
              <a:latin typeface="Arial"/>
            </a:endParaRPr>
          </a:p>
        </p:txBody>
      </p:sp>
    </p:spTree>
    <p:extLst>
      <p:ext uri="{BB962C8B-B14F-4D97-AF65-F5344CB8AC3E}">
        <p14:creationId xmlns:p14="http://schemas.microsoft.com/office/powerpoint/2010/main" val="260114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14801" y="685800"/>
            <a:ext cx="4215259" cy="5368490"/>
          </a:xfrm>
          <a:prstGeom prst="rect">
            <a:avLst/>
          </a:prstGeom>
        </p:spPr>
      </p:pic>
      <p:sp>
        <p:nvSpPr>
          <p:cNvPr id="6" name="TextBox 5"/>
          <p:cNvSpPr txBox="1"/>
          <p:nvPr/>
        </p:nvSpPr>
        <p:spPr>
          <a:xfrm>
            <a:off x="2996915" y="5684958"/>
            <a:ext cx="6451029" cy="369332"/>
          </a:xfrm>
          <a:prstGeom prst="rect">
            <a:avLst/>
          </a:prstGeom>
          <a:solidFill>
            <a:schemeClr val="bg1"/>
          </a:solidFill>
        </p:spPr>
        <p:txBody>
          <a:bodyPr wrap="square" rtlCol="0">
            <a:spAutoFit/>
          </a:bodyPr>
          <a:lstStyle/>
          <a:p>
            <a:pPr defTabSz="914400"/>
            <a:r>
              <a:rPr lang="en-US" dirty="0">
                <a:solidFill>
                  <a:prstClr val="black"/>
                </a:solidFill>
                <a:latin typeface="Arial"/>
              </a:rPr>
              <a:t>“As you go through life, take time to monetize the roses.”</a:t>
            </a:r>
          </a:p>
        </p:txBody>
      </p:sp>
    </p:spTree>
    <p:extLst>
      <p:ext uri="{BB962C8B-B14F-4D97-AF65-F5344CB8AC3E}">
        <p14:creationId xmlns:p14="http://schemas.microsoft.com/office/powerpoint/2010/main" val="3121146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wer Mississippi Workshop Connections Several connections were made at the Lower Mississippi River Basin workshops. These connections will be used to develop a basin-wide report card for the watershed.    diagram,flood,control,risk,economic,services,infrastructure,recreation,water,supply,ecosystem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29000" y="685801"/>
            <a:ext cx="5486400" cy="5700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0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Sustainable systems</a:t>
            </a:r>
          </a:p>
        </p:txBody>
      </p:sp>
      <p:pic>
        <p:nvPicPr>
          <p:cNvPr id="4" name="Content Placeholder 3"/>
          <p:cNvPicPr>
            <a:picLocks noGrp="1" noChangeAspect="1"/>
          </p:cNvPicPr>
          <p:nvPr>
            <p:ph idx="1"/>
          </p:nvPr>
        </p:nvPicPr>
        <p:blipFill rotWithShape="1">
          <a:blip r:embed="rId2"/>
          <a:srcRect l="7798" t="6584" r="7798" b="16496"/>
          <a:stretch/>
        </p:blipFill>
        <p:spPr>
          <a:xfrm>
            <a:off x="3467100" y="1507958"/>
            <a:ext cx="5257800" cy="4724400"/>
          </a:xfrm>
          <a:prstGeom prst="rect">
            <a:avLst/>
          </a:prstGeom>
        </p:spPr>
      </p:pic>
      <p:sp>
        <p:nvSpPr>
          <p:cNvPr id="6" name="Shape 146"/>
          <p:cNvSpPr/>
          <p:nvPr/>
        </p:nvSpPr>
        <p:spPr>
          <a:xfrm rot="5400000">
            <a:off x="7162490" y="1584468"/>
            <a:ext cx="914400" cy="1218580"/>
          </a:xfrm>
          <a:prstGeom prst="arc">
            <a:avLst>
              <a:gd name="adj1" fmla="val 16200000"/>
              <a:gd name="adj2" fmla="val 0"/>
            </a:avLst>
          </a:prstGeom>
          <a:noFill/>
          <a:ln w="88900" cap="flat" cmpd="sng">
            <a:solidFill>
              <a:srgbClr val="FF0000"/>
            </a:solidFill>
            <a:prstDash val="solid"/>
            <a:round/>
            <a:headEnd type="none" w="med" len="med"/>
            <a:tailEnd type="stealth" w="med" len="med"/>
          </a:ln>
          <a:effectLst>
            <a:outerShdw blurRad="39999" dist="20000" dir="5400000" rotWithShape="0">
              <a:srgbClr val="000000">
                <a:alpha val="37647"/>
              </a:srgbClr>
            </a:outerShdw>
          </a:effectLst>
        </p:spPr>
        <p:txBody>
          <a:bodyPr lIns="91425" tIns="45700" rIns="91425" bIns="45700" anchor="ctr" anchorCtr="0">
            <a:noAutofit/>
          </a:bodyPr>
          <a:lstStyle/>
          <a:p>
            <a:pPr algn="ctr" defTabSz="914400"/>
            <a:endParaRPr>
              <a:solidFill>
                <a:prstClr val="black"/>
              </a:solidFill>
              <a:latin typeface="Calibri"/>
              <a:ea typeface="Calibri"/>
              <a:cs typeface="Calibri"/>
              <a:sym typeface="Calibri"/>
            </a:endParaRPr>
          </a:p>
        </p:txBody>
      </p:sp>
      <p:sp>
        <p:nvSpPr>
          <p:cNvPr id="7" name="TextBox 6"/>
          <p:cNvSpPr txBox="1"/>
          <p:nvPr/>
        </p:nvSpPr>
        <p:spPr>
          <a:xfrm>
            <a:off x="8019430" y="1611437"/>
            <a:ext cx="1448420" cy="646331"/>
          </a:xfrm>
          <a:prstGeom prst="rect">
            <a:avLst/>
          </a:prstGeom>
          <a:noFill/>
        </p:spPr>
        <p:txBody>
          <a:bodyPr wrap="square" rtlCol="0">
            <a:spAutoFit/>
          </a:bodyPr>
          <a:lstStyle/>
          <a:p>
            <a:pPr defTabSz="914400"/>
            <a:r>
              <a:rPr lang="en-US" dirty="0">
                <a:solidFill>
                  <a:prstClr val="black"/>
                </a:solidFill>
                <a:latin typeface="Arial"/>
              </a:rPr>
              <a:t>Current outcomes</a:t>
            </a:r>
          </a:p>
        </p:txBody>
      </p:sp>
      <p:sp>
        <p:nvSpPr>
          <p:cNvPr id="8" name="Shape 146"/>
          <p:cNvSpPr/>
          <p:nvPr/>
        </p:nvSpPr>
        <p:spPr>
          <a:xfrm rot="17999570">
            <a:off x="5906619" y="1822074"/>
            <a:ext cx="1439339" cy="7437453"/>
          </a:xfrm>
          <a:prstGeom prst="arc">
            <a:avLst>
              <a:gd name="adj1" fmla="val 16200000"/>
              <a:gd name="adj2" fmla="val 0"/>
            </a:avLst>
          </a:prstGeom>
          <a:noFill/>
          <a:ln w="88900" cap="flat" cmpd="sng">
            <a:solidFill>
              <a:srgbClr val="FF0000"/>
            </a:solidFill>
            <a:prstDash val="solid"/>
            <a:round/>
            <a:headEnd type="none" w="med" len="med"/>
            <a:tailEnd type="stealth" w="med" len="med"/>
          </a:ln>
          <a:effectLst>
            <a:outerShdw blurRad="39999" dist="20000" dir="5400000" rotWithShape="0">
              <a:srgbClr val="000000">
                <a:alpha val="37647"/>
              </a:srgbClr>
            </a:outerShdw>
          </a:effectLst>
        </p:spPr>
        <p:txBody>
          <a:bodyPr lIns="91425" tIns="45700" rIns="91425" bIns="45700" anchor="ctr" anchorCtr="0">
            <a:noAutofit/>
          </a:bodyPr>
          <a:lstStyle/>
          <a:p>
            <a:pPr algn="ctr" defTabSz="914400"/>
            <a:endParaRPr>
              <a:solidFill>
                <a:prstClr val="black"/>
              </a:solidFill>
              <a:latin typeface="Calibri"/>
              <a:ea typeface="Calibri"/>
              <a:cs typeface="Calibri"/>
              <a:sym typeface="Calibri"/>
            </a:endParaRPr>
          </a:p>
        </p:txBody>
      </p:sp>
      <p:sp>
        <p:nvSpPr>
          <p:cNvPr id="9" name="TextBox 8"/>
          <p:cNvSpPr txBox="1"/>
          <p:nvPr/>
        </p:nvSpPr>
        <p:spPr>
          <a:xfrm>
            <a:off x="1719515" y="3291960"/>
            <a:ext cx="1941095" cy="2308324"/>
          </a:xfrm>
          <a:prstGeom prst="rect">
            <a:avLst/>
          </a:prstGeom>
          <a:noFill/>
        </p:spPr>
        <p:txBody>
          <a:bodyPr wrap="square" rtlCol="0">
            <a:spAutoFit/>
          </a:bodyPr>
          <a:lstStyle/>
          <a:p>
            <a:pPr algn="ctr" defTabSz="914400"/>
            <a:r>
              <a:rPr lang="en-US" dirty="0">
                <a:solidFill>
                  <a:prstClr val="black"/>
                </a:solidFill>
                <a:latin typeface="Arial"/>
              </a:rPr>
              <a:t>Water Fund</a:t>
            </a:r>
          </a:p>
          <a:p>
            <a:pPr algn="ctr" defTabSz="914400"/>
            <a:r>
              <a:rPr lang="en-US" dirty="0">
                <a:solidFill>
                  <a:prstClr val="black"/>
                </a:solidFill>
                <a:latin typeface="Arial"/>
              </a:rPr>
              <a:t>will tie in </a:t>
            </a:r>
          </a:p>
          <a:p>
            <a:pPr algn="ctr" defTabSz="914400"/>
            <a:r>
              <a:rPr lang="en-US" dirty="0">
                <a:solidFill>
                  <a:prstClr val="black"/>
                </a:solidFill>
                <a:latin typeface="Arial"/>
              </a:rPr>
              <a:t>the economic and social outcomes to </a:t>
            </a:r>
            <a:r>
              <a:rPr lang="en-US" b="1" dirty="0">
                <a:solidFill>
                  <a:prstClr val="black"/>
                </a:solidFill>
                <a:latin typeface="Arial"/>
              </a:rPr>
              <a:t>beneficiaries</a:t>
            </a:r>
            <a:r>
              <a:rPr lang="en-US" dirty="0">
                <a:solidFill>
                  <a:prstClr val="black"/>
                </a:solidFill>
                <a:latin typeface="Arial"/>
              </a:rPr>
              <a:t> of conservation practices</a:t>
            </a:r>
          </a:p>
        </p:txBody>
      </p:sp>
      <p:sp>
        <p:nvSpPr>
          <p:cNvPr id="10" name="Shape 146"/>
          <p:cNvSpPr/>
          <p:nvPr/>
        </p:nvSpPr>
        <p:spPr>
          <a:xfrm rot="19712309">
            <a:off x="3686574" y="3473779"/>
            <a:ext cx="933659" cy="2998114"/>
          </a:xfrm>
          <a:prstGeom prst="arc">
            <a:avLst>
              <a:gd name="adj1" fmla="val 16200000"/>
              <a:gd name="adj2" fmla="val 0"/>
            </a:avLst>
          </a:prstGeom>
          <a:noFill/>
          <a:ln w="88900" cap="flat" cmpd="sng">
            <a:solidFill>
              <a:srgbClr val="FF0000"/>
            </a:solidFill>
            <a:prstDash val="solid"/>
            <a:round/>
            <a:headEnd type="none" w="med" len="med"/>
            <a:tailEnd type="stealth" w="med" len="med"/>
          </a:ln>
          <a:effectLst>
            <a:outerShdw blurRad="39999" dist="20000" dir="5400000" rotWithShape="0">
              <a:srgbClr val="000000">
                <a:alpha val="37647"/>
              </a:srgbClr>
            </a:outerShdw>
          </a:effectLst>
        </p:spPr>
        <p:txBody>
          <a:bodyPr lIns="91425" tIns="45700" rIns="91425" bIns="45700" anchor="ctr" anchorCtr="0">
            <a:noAutofit/>
          </a:bodyPr>
          <a:lstStyle/>
          <a:p>
            <a:pPr algn="ctr" defTabSz="914400"/>
            <a:endParaRPr>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65981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437"/>
            <a:ext cx="8229600" cy="1143000"/>
          </a:xfrm>
        </p:spPr>
        <p:txBody>
          <a:bodyPr>
            <a:normAutofit/>
          </a:bodyPr>
          <a:lstStyle/>
          <a:p>
            <a:r>
              <a:rPr lang="en-US" dirty="0">
                <a:solidFill>
                  <a:schemeClr val="dk1"/>
                </a:solidFill>
                <a:latin typeface="Calibri"/>
                <a:ea typeface="Calibri"/>
                <a:cs typeface="Calibri"/>
                <a:sym typeface="Calibri"/>
              </a:rPr>
              <a:t>How does the Fund work?</a:t>
            </a:r>
            <a:endParaRPr lang="en-US" dirty="0"/>
          </a:p>
        </p:txBody>
      </p:sp>
      <p:sp>
        <p:nvSpPr>
          <p:cNvPr id="3" name="Content Placeholder 2"/>
          <p:cNvSpPr>
            <a:spLocks noGrp="1"/>
          </p:cNvSpPr>
          <p:nvPr>
            <p:ph idx="1"/>
          </p:nvPr>
        </p:nvSpPr>
        <p:spPr>
          <a:xfrm>
            <a:off x="1981200" y="1600201"/>
            <a:ext cx="8229600" cy="4724400"/>
          </a:xfrm>
        </p:spPr>
        <p:txBody>
          <a:bodyPr>
            <a:normAutofit/>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981200" y="1600201"/>
            <a:ext cx="3715248" cy="1857624"/>
          </a:xfrm>
          <a:prstGeom prst="rect">
            <a:avLst/>
          </a:prstGeom>
        </p:spPr>
      </p:pic>
      <p:pic>
        <p:nvPicPr>
          <p:cNvPr id="7" name="Picture 6"/>
          <p:cNvPicPr>
            <a:picLocks noChangeAspect="1"/>
          </p:cNvPicPr>
          <p:nvPr/>
        </p:nvPicPr>
        <p:blipFill>
          <a:blip r:embed="rId4"/>
          <a:stretch>
            <a:fillRect/>
          </a:stretch>
        </p:blipFill>
        <p:spPr>
          <a:xfrm>
            <a:off x="4267201" y="1981201"/>
            <a:ext cx="2622595" cy="34770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982" y="3457825"/>
            <a:ext cx="3318933" cy="1866900"/>
          </a:xfrm>
          <a:prstGeom prst="rect">
            <a:avLst/>
          </a:prstGeom>
        </p:spPr>
      </p:pic>
      <p:sp>
        <p:nvSpPr>
          <p:cNvPr id="11" name="TextBox 10"/>
          <p:cNvSpPr txBox="1"/>
          <p:nvPr/>
        </p:nvSpPr>
        <p:spPr>
          <a:xfrm>
            <a:off x="2667000" y="2133600"/>
            <a:ext cx="1600200" cy="369332"/>
          </a:xfrm>
          <a:prstGeom prst="rect">
            <a:avLst/>
          </a:prstGeom>
          <a:solidFill>
            <a:schemeClr val="bg1"/>
          </a:solidFill>
        </p:spPr>
        <p:txBody>
          <a:bodyPr wrap="square" rtlCol="0">
            <a:spAutoFit/>
          </a:bodyPr>
          <a:lstStyle/>
          <a:p>
            <a:pPr algn="ctr" defTabSz="914400"/>
            <a:r>
              <a:rPr lang="en-US" b="1" dirty="0">
                <a:solidFill>
                  <a:prstClr val="black"/>
                </a:solidFill>
                <a:latin typeface="Arial"/>
              </a:rPr>
              <a:t>POUNDS</a:t>
            </a:r>
          </a:p>
        </p:txBody>
      </p:sp>
      <p:sp>
        <p:nvSpPr>
          <p:cNvPr id="12" name="TextBox 11"/>
          <p:cNvSpPr txBox="1"/>
          <p:nvPr/>
        </p:nvSpPr>
        <p:spPr>
          <a:xfrm>
            <a:off x="4588388" y="3273159"/>
            <a:ext cx="1600200" cy="369332"/>
          </a:xfrm>
          <a:prstGeom prst="rect">
            <a:avLst/>
          </a:prstGeom>
          <a:solidFill>
            <a:schemeClr val="bg1"/>
          </a:solidFill>
        </p:spPr>
        <p:txBody>
          <a:bodyPr wrap="square" rtlCol="0">
            <a:spAutoFit/>
          </a:bodyPr>
          <a:lstStyle/>
          <a:p>
            <a:pPr algn="ctr" defTabSz="914400"/>
            <a:r>
              <a:rPr lang="en-US" b="1" dirty="0">
                <a:solidFill>
                  <a:prstClr val="black"/>
                </a:solidFill>
                <a:latin typeface="Arial"/>
              </a:rPr>
              <a:t>POSITION</a:t>
            </a:r>
          </a:p>
        </p:txBody>
      </p:sp>
      <p:sp>
        <p:nvSpPr>
          <p:cNvPr id="13" name="TextBox 12"/>
          <p:cNvSpPr txBox="1"/>
          <p:nvPr/>
        </p:nvSpPr>
        <p:spPr>
          <a:xfrm>
            <a:off x="7030814" y="4206609"/>
            <a:ext cx="1600200" cy="369332"/>
          </a:xfrm>
          <a:prstGeom prst="rect">
            <a:avLst/>
          </a:prstGeom>
          <a:solidFill>
            <a:schemeClr val="bg1"/>
          </a:solidFill>
        </p:spPr>
        <p:txBody>
          <a:bodyPr wrap="square" rtlCol="0">
            <a:spAutoFit/>
          </a:bodyPr>
          <a:lstStyle/>
          <a:p>
            <a:pPr algn="ctr" defTabSz="914400"/>
            <a:r>
              <a:rPr lang="en-US" b="1" dirty="0">
                <a:solidFill>
                  <a:prstClr val="black"/>
                </a:solidFill>
                <a:latin typeface="Arial"/>
              </a:rPr>
              <a:t>PRICE</a:t>
            </a:r>
          </a:p>
        </p:txBody>
      </p:sp>
    </p:spTree>
    <p:extLst>
      <p:ext uri="{BB962C8B-B14F-4D97-AF65-F5344CB8AC3E}">
        <p14:creationId xmlns:p14="http://schemas.microsoft.com/office/powerpoint/2010/main" val="812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Fund services</a:t>
            </a:r>
          </a:p>
        </p:txBody>
      </p:sp>
      <p:sp>
        <p:nvSpPr>
          <p:cNvPr id="3" name="Content Placeholder 2"/>
          <p:cNvSpPr>
            <a:spLocks noGrp="1"/>
          </p:cNvSpPr>
          <p:nvPr>
            <p:ph idx="1"/>
          </p:nvPr>
        </p:nvSpPr>
        <p:spPr/>
        <p:txBody>
          <a:bodyPr>
            <a:normAutofit lnSpcReduction="10000"/>
          </a:bodyPr>
          <a:lstStyle/>
          <a:p>
            <a:pPr lvl="0"/>
            <a:r>
              <a:rPr lang="en-US" dirty="0">
                <a:solidFill>
                  <a:prstClr val="black"/>
                </a:solidFill>
              </a:rPr>
              <a:t>Demand </a:t>
            </a:r>
          </a:p>
          <a:p>
            <a:pPr marL="0" indent="0">
              <a:buNone/>
            </a:pPr>
            <a:r>
              <a:rPr lang="en-US" dirty="0">
                <a:solidFill>
                  <a:prstClr val="black"/>
                </a:solidFill>
              </a:rPr>
              <a:t>estimation &amp; pricing </a:t>
            </a:r>
          </a:p>
          <a:p>
            <a:pPr marL="0" indent="0">
              <a:buNone/>
            </a:pPr>
            <a:r>
              <a:rPr lang="en-US" dirty="0">
                <a:solidFill>
                  <a:prstClr val="black"/>
                </a:solidFill>
              </a:rPr>
              <a:t>of services </a:t>
            </a:r>
          </a:p>
          <a:p>
            <a:r>
              <a:rPr lang="en-US" dirty="0"/>
              <a:t>Project coordination, </a:t>
            </a:r>
          </a:p>
          <a:p>
            <a:pPr marL="0" indent="0">
              <a:buNone/>
            </a:pPr>
            <a:r>
              <a:rPr lang="en-US" dirty="0"/>
              <a:t>accounting and </a:t>
            </a:r>
          </a:p>
          <a:p>
            <a:pPr marL="0" indent="0">
              <a:buNone/>
            </a:pPr>
            <a:r>
              <a:rPr lang="en-US" dirty="0"/>
              <a:t>reporting</a:t>
            </a:r>
          </a:p>
          <a:p>
            <a:pPr lvl="0"/>
            <a:r>
              <a:rPr lang="en-US" dirty="0">
                <a:solidFill>
                  <a:prstClr val="black"/>
                </a:solidFill>
              </a:rPr>
              <a:t>Reinvestment </a:t>
            </a:r>
          </a:p>
          <a:p>
            <a:pPr marL="0" indent="0">
              <a:buNone/>
            </a:pPr>
            <a:r>
              <a:rPr lang="en-US" dirty="0">
                <a:solidFill>
                  <a:prstClr val="black"/>
                </a:solidFill>
              </a:rPr>
              <a:t>of funds</a:t>
            </a:r>
          </a:p>
          <a:p>
            <a:pPr marL="0" indent="0">
              <a:buNone/>
            </a:pPr>
            <a:endParaRPr lang="en-US" dirty="0"/>
          </a:p>
        </p:txBody>
      </p:sp>
      <p:pic>
        <p:nvPicPr>
          <p:cNvPr id="4" name="Picture 3"/>
          <p:cNvPicPr>
            <a:picLocks noChangeAspect="1"/>
          </p:cNvPicPr>
          <p:nvPr/>
        </p:nvPicPr>
        <p:blipFill>
          <a:blip r:embed="rId2"/>
          <a:stretch>
            <a:fillRect/>
          </a:stretch>
        </p:blipFill>
        <p:spPr>
          <a:xfrm>
            <a:off x="6096001" y="1219201"/>
            <a:ext cx="3901553" cy="5070817"/>
          </a:xfrm>
          <a:prstGeom prst="rect">
            <a:avLst/>
          </a:prstGeom>
        </p:spPr>
      </p:pic>
    </p:spTree>
    <p:extLst>
      <p:ext uri="{BB962C8B-B14F-4D97-AF65-F5344CB8AC3E}">
        <p14:creationId xmlns:p14="http://schemas.microsoft.com/office/powerpoint/2010/main" val="261013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a pound?</a:t>
            </a:r>
          </a:p>
        </p:txBody>
      </p:sp>
      <p:pic>
        <p:nvPicPr>
          <p:cNvPr id="2052" name="Picture 4" descr="Conceptual Diagra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67024" y="1502735"/>
            <a:ext cx="8180699" cy="271175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8763000" y="3581400"/>
            <a:ext cx="14478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a:endParaRPr>
          </a:p>
        </p:txBody>
      </p:sp>
      <p:cxnSp>
        <p:nvCxnSpPr>
          <p:cNvPr id="14" name="Straight Arrow Connector 13"/>
          <p:cNvCxnSpPr/>
          <p:nvPr/>
        </p:nvCxnSpPr>
        <p:spPr>
          <a:xfrm flipH="1">
            <a:off x="7239000" y="4572000"/>
            <a:ext cx="1752600" cy="3810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981200" y="4251699"/>
            <a:ext cx="6324600" cy="230832"/>
          </a:xfrm>
          <a:prstGeom prst="rect">
            <a:avLst/>
          </a:prstGeom>
        </p:spPr>
        <p:txBody>
          <a:bodyPr wrap="square">
            <a:spAutoFit/>
          </a:bodyPr>
          <a:lstStyle/>
          <a:p>
            <a:pPr defTabSz="914400"/>
            <a:r>
              <a:rPr lang="en-US" sz="900" dirty="0">
                <a:solidFill>
                  <a:prstClr val="black"/>
                </a:solidFill>
                <a:latin typeface="Arial"/>
              </a:rPr>
              <a:t>http://ian.umces.edu/blog/2010/03/04/hello-my-name-is-chesapeake-bay-and-i-have-a-nutrient-problem/</a:t>
            </a:r>
          </a:p>
        </p:txBody>
      </p:sp>
      <p:sp>
        <p:nvSpPr>
          <p:cNvPr id="16" name="TextBox 15"/>
          <p:cNvSpPr txBox="1"/>
          <p:nvPr/>
        </p:nvSpPr>
        <p:spPr>
          <a:xfrm>
            <a:off x="2766237" y="4736055"/>
            <a:ext cx="4495800" cy="1477328"/>
          </a:xfrm>
          <a:prstGeom prst="rect">
            <a:avLst/>
          </a:prstGeom>
          <a:noFill/>
        </p:spPr>
        <p:txBody>
          <a:bodyPr wrap="square" rtlCol="0">
            <a:spAutoFit/>
          </a:bodyPr>
          <a:lstStyle/>
          <a:p>
            <a:pPr defTabSz="914400"/>
            <a:r>
              <a:rPr lang="en-US" dirty="0">
                <a:solidFill>
                  <a:prstClr val="black"/>
                </a:solidFill>
                <a:latin typeface="Arial"/>
              </a:rPr>
              <a:t>The </a:t>
            </a:r>
            <a:r>
              <a:rPr lang="en-US" b="1" dirty="0">
                <a:solidFill>
                  <a:prstClr val="black"/>
                </a:solidFill>
                <a:latin typeface="Arial"/>
              </a:rPr>
              <a:t>value</a:t>
            </a:r>
            <a:r>
              <a:rPr lang="en-US" dirty="0">
                <a:solidFill>
                  <a:prstClr val="black"/>
                </a:solidFill>
                <a:latin typeface="Arial"/>
              </a:rPr>
              <a:t> of a pound of sediment removal from the watershed can be determined through what </a:t>
            </a:r>
            <a:r>
              <a:rPr lang="en-US" b="1" dirty="0">
                <a:solidFill>
                  <a:prstClr val="black"/>
                </a:solidFill>
                <a:latin typeface="Arial"/>
              </a:rPr>
              <a:t>beneficiaries’ needs </a:t>
            </a:r>
            <a:r>
              <a:rPr lang="en-US" dirty="0">
                <a:solidFill>
                  <a:prstClr val="black"/>
                </a:solidFill>
                <a:latin typeface="Arial"/>
              </a:rPr>
              <a:t>are for that pound of reduction and how much it </a:t>
            </a:r>
            <a:r>
              <a:rPr lang="en-US" b="1" dirty="0">
                <a:solidFill>
                  <a:prstClr val="black"/>
                </a:solidFill>
                <a:latin typeface="Arial"/>
              </a:rPr>
              <a:t>costs</a:t>
            </a:r>
            <a:r>
              <a:rPr lang="en-US" dirty="0">
                <a:solidFill>
                  <a:prstClr val="black"/>
                </a:solidFill>
                <a:latin typeface="Arial"/>
              </a:rPr>
              <a:t> to provide that reduction.</a:t>
            </a:r>
          </a:p>
        </p:txBody>
      </p:sp>
    </p:spTree>
    <p:extLst>
      <p:ext uri="{BB962C8B-B14F-4D97-AF65-F5344CB8AC3E}">
        <p14:creationId xmlns:p14="http://schemas.microsoft.com/office/powerpoint/2010/main" val="3992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and due dates</a:t>
            </a:r>
          </a:p>
        </p:txBody>
      </p:sp>
      <p:sp>
        <p:nvSpPr>
          <p:cNvPr id="3" name="Content Placeholder 2"/>
          <p:cNvSpPr>
            <a:spLocks noGrp="1"/>
          </p:cNvSpPr>
          <p:nvPr>
            <p:ph idx="1"/>
          </p:nvPr>
        </p:nvSpPr>
        <p:spPr/>
        <p:txBody>
          <a:bodyPr/>
          <a:lstStyle/>
          <a:p>
            <a:r>
              <a:rPr lang="en-US" dirty="0"/>
              <a:t>Quiz 2 due today</a:t>
            </a:r>
          </a:p>
          <a:p>
            <a:r>
              <a:rPr lang="en-US" dirty="0"/>
              <a:t>Writing Assignment Due May 9</a:t>
            </a:r>
            <a:r>
              <a:rPr lang="en-US" baseline="30000" dirty="0"/>
              <a:t>th</a:t>
            </a:r>
            <a:r>
              <a:rPr lang="en-US" dirty="0"/>
              <a:t> at 2pm (make sure to use the rubric!)</a:t>
            </a:r>
          </a:p>
          <a:p>
            <a:r>
              <a:rPr lang="en-US" dirty="0"/>
              <a:t>In class meeting May 9</a:t>
            </a:r>
            <a:r>
              <a:rPr lang="en-US" baseline="30000" dirty="0"/>
              <a:t>th</a:t>
            </a:r>
            <a:r>
              <a:rPr lang="en-US" dirty="0"/>
              <a:t> guest lecture by Michelle Bennett</a:t>
            </a:r>
          </a:p>
          <a:p>
            <a:r>
              <a:rPr lang="en-US" dirty="0"/>
              <a:t>Extra credit due May 9th</a:t>
            </a:r>
          </a:p>
          <a:p>
            <a:r>
              <a:rPr lang="en-US" dirty="0"/>
              <a:t>Exam II May 16</a:t>
            </a:r>
            <a:r>
              <a:rPr lang="en-US" baseline="30000" dirty="0"/>
              <a:t>th</a:t>
            </a:r>
            <a:r>
              <a:rPr lang="en-US" dirty="0"/>
              <a:t> during class time – this is the final exam</a:t>
            </a:r>
          </a:p>
          <a:p>
            <a:r>
              <a:rPr lang="en-US" dirty="0"/>
              <a:t>No final exam</a:t>
            </a:r>
          </a:p>
        </p:txBody>
      </p:sp>
    </p:spTree>
    <p:extLst>
      <p:ext uri="{BB962C8B-B14F-4D97-AF65-F5344CB8AC3E}">
        <p14:creationId xmlns:p14="http://schemas.microsoft.com/office/powerpoint/2010/main" val="247509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and services</a:t>
            </a:r>
          </a:p>
        </p:txBody>
      </p:sp>
      <p:pic>
        <p:nvPicPr>
          <p:cNvPr id="7" name="Content Placeholder 6"/>
          <p:cNvPicPr>
            <a:picLocks noGrp="1" noChangeAspect="1"/>
          </p:cNvPicPr>
          <p:nvPr>
            <p:ph idx="1"/>
          </p:nvPr>
        </p:nvPicPr>
        <p:blipFill>
          <a:blip r:embed="rId2"/>
          <a:stretch>
            <a:fillRect/>
          </a:stretch>
        </p:blipFill>
        <p:spPr>
          <a:xfrm>
            <a:off x="2157583" y="1524001"/>
            <a:ext cx="7876834" cy="3896519"/>
          </a:xfrm>
          <a:prstGeom prst="rect">
            <a:avLst/>
          </a:prstGeom>
        </p:spPr>
      </p:pic>
    </p:spTree>
    <p:extLst>
      <p:ext uri="{BB962C8B-B14F-4D97-AF65-F5344CB8AC3E}">
        <p14:creationId xmlns:p14="http://schemas.microsoft.com/office/powerpoint/2010/main" val="313053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4170" y="672830"/>
            <a:ext cx="8229600" cy="1143000"/>
          </a:xfrm>
        </p:spPr>
        <p:txBody>
          <a:bodyPr>
            <a:normAutofit/>
          </a:bodyPr>
          <a:lstStyle/>
          <a:p>
            <a:r>
              <a:rPr lang="en-US" dirty="0"/>
              <a:t>Needs of primary beneficiaries</a:t>
            </a:r>
          </a:p>
        </p:txBody>
      </p:sp>
      <p:sp>
        <p:nvSpPr>
          <p:cNvPr id="3" name="Content Placeholder 2"/>
          <p:cNvSpPr>
            <a:spLocks noGrp="1"/>
          </p:cNvSpPr>
          <p:nvPr>
            <p:ph idx="1"/>
          </p:nvPr>
        </p:nvSpPr>
        <p:spPr>
          <a:xfrm>
            <a:off x="1994170" y="1981200"/>
            <a:ext cx="8229600" cy="4191000"/>
          </a:xfrm>
        </p:spPr>
        <p:txBody>
          <a:bodyPr>
            <a:normAutofit/>
          </a:bodyPr>
          <a:lstStyle/>
          <a:p>
            <a:r>
              <a:rPr lang="en-US" dirty="0"/>
              <a:t>Beneficiaries: MS4s and Water providers</a:t>
            </a:r>
          </a:p>
          <a:p>
            <a:r>
              <a:rPr lang="en-US" dirty="0"/>
              <a:t>Needs: Sediment and nutrient removal</a:t>
            </a:r>
          </a:p>
          <a:p>
            <a:pPr marL="0" indent="0">
              <a:buNone/>
            </a:pPr>
            <a:endParaRPr lang="en-US" dirty="0">
              <a:solidFill>
                <a:srgbClr val="FF0000"/>
              </a:solidFill>
            </a:endParaRPr>
          </a:p>
          <a:p>
            <a:pPr marL="0" indent="0">
              <a:buNone/>
            </a:pPr>
            <a:r>
              <a:rPr lang="en-US" dirty="0">
                <a:solidFill>
                  <a:srgbClr val="FF0000"/>
                </a:solidFill>
              </a:rPr>
              <a:t>Pollution removal prices based on potential demand from these two beneficiaries.</a:t>
            </a:r>
          </a:p>
        </p:txBody>
      </p:sp>
    </p:spTree>
    <p:extLst>
      <p:ext uri="{BB962C8B-B14F-4D97-AF65-F5344CB8AC3E}">
        <p14:creationId xmlns:p14="http://schemas.microsoft.com/office/powerpoint/2010/main" val="410892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164" y="609600"/>
            <a:ext cx="8229600" cy="1143000"/>
          </a:xfrm>
        </p:spPr>
        <p:txBody>
          <a:bodyPr>
            <a:normAutofit/>
          </a:bodyPr>
          <a:lstStyle/>
          <a:p>
            <a:r>
              <a:rPr lang="en-US" kern="0" dirty="0">
                <a:solidFill>
                  <a:srgbClr val="000000"/>
                </a:solidFill>
                <a:latin typeface="Calibri"/>
                <a:ea typeface="Calibri"/>
                <a:cs typeface="Calibri"/>
                <a:sym typeface="Calibri"/>
              </a:rPr>
              <a:t>Projected demand (5yr)</a:t>
            </a:r>
            <a:endParaRPr lang="en-US" dirty="0"/>
          </a:p>
        </p:txBody>
      </p:sp>
      <p:graphicFrame>
        <p:nvGraphicFramePr>
          <p:cNvPr id="4" name="Content Placeholder 3"/>
          <p:cNvGraphicFramePr>
            <a:graphicFrameLocks noGrp="1"/>
          </p:cNvGraphicFramePr>
          <p:nvPr>
            <p:ph idx="1"/>
            <p:extLst/>
          </p:nvPr>
        </p:nvGraphicFramePr>
        <p:xfrm>
          <a:off x="2622864" y="1752600"/>
          <a:ext cx="6934200" cy="3520460"/>
        </p:xfrm>
        <a:graphic>
          <a:graphicData uri="http://schemas.openxmlformats.org/drawingml/2006/table">
            <a:tbl>
              <a:tblPr firstRow="1" bandRow="1">
                <a:tableStyleId>{21E4AEA4-8DFA-4A89-87EB-49C32662AFE0}</a:tableStyleId>
              </a:tblPr>
              <a:tblGrid>
                <a:gridCol w="2105025">
                  <a:extLst>
                    <a:ext uri="{9D8B030D-6E8A-4147-A177-3AD203B41FA5}">
                      <a16:colId xmlns:a16="http://schemas.microsoft.com/office/drawing/2014/main" val="374242573"/>
                    </a:ext>
                  </a:extLst>
                </a:gridCol>
                <a:gridCol w="2228850">
                  <a:extLst>
                    <a:ext uri="{9D8B030D-6E8A-4147-A177-3AD203B41FA5}">
                      <a16:colId xmlns:a16="http://schemas.microsoft.com/office/drawing/2014/main" val="71686134"/>
                    </a:ext>
                  </a:extLst>
                </a:gridCol>
                <a:gridCol w="2600325">
                  <a:extLst>
                    <a:ext uri="{9D8B030D-6E8A-4147-A177-3AD203B41FA5}">
                      <a16:colId xmlns:a16="http://schemas.microsoft.com/office/drawing/2014/main" val="20002"/>
                    </a:ext>
                  </a:extLst>
                </a:gridCol>
              </a:tblGrid>
              <a:tr h="652580">
                <a:tc>
                  <a:txBody>
                    <a:bodyPr/>
                    <a:lstStyle/>
                    <a:p>
                      <a:pPr marL="0" marR="0" lvl="0" indent="0" algn="l" rtl="0">
                        <a:spcBef>
                          <a:spcPts val="0"/>
                        </a:spcBef>
                        <a:buSzPct val="25000"/>
                        <a:buNone/>
                      </a:pPr>
                      <a:r>
                        <a:rPr lang="en-US" sz="1600" dirty="0"/>
                        <a:t>Beneficiaries</a:t>
                      </a:r>
                    </a:p>
                  </a:txBody>
                  <a:tcPr marL="91450" marR="91450" marT="45725" marB="45725"/>
                </a:tc>
                <a:tc>
                  <a:txBody>
                    <a:bodyPr/>
                    <a:lstStyle/>
                    <a:p>
                      <a:pPr marL="0" marR="0" lvl="0" indent="0" algn="ctr" rtl="0">
                        <a:spcBef>
                          <a:spcPts val="0"/>
                        </a:spcBef>
                        <a:buSzPct val="25000"/>
                        <a:buNone/>
                      </a:pPr>
                      <a:r>
                        <a:rPr lang="en-US" sz="1600" dirty="0"/>
                        <a:t>Target</a:t>
                      </a:r>
                      <a:r>
                        <a:rPr lang="en-US" sz="1600" baseline="0" dirty="0"/>
                        <a:t> </a:t>
                      </a:r>
                    </a:p>
                    <a:p>
                      <a:pPr marL="0" marR="0" lvl="0" indent="0" algn="ctr" rtl="0">
                        <a:spcBef>
                          <a:spcPts val="0"/>
                        </a:spcBef>
                        <a:buSzPct val="25000"/>
                        <a:buNone/>
                      </a:pPr>
                      <a:r>
                        <a:rPr lang="en-US" sz="1600" baseline="0" dirty="0"/>
                        <a:t>Pollutant</a:t>
                      </a:r>
                      <a:endParaRPr lang="en-US" sz="1600" dirty="0"/>
                    </a:p>
                  </a:txBody>
                  <a:tcPr marL="91450" marR="91450" marT="45725" marB="45725"/>
                </a:tc>
                <a:tc>
                  <a:txBody>
                    <a:bodyPr/>
                    <a:lstStyle/>
                    <a:p>
                      <a:pPr marL="0" marR="0" lvl="0" indent="0" algn="ctr" rtl="0">
                        <a:spcBef>
                          <a:spcPts val="0"/>
                        </a:spcBef>
                        <a:buSzPct val="25000"/>
                        <a:buNone/>
                      </a:pPr>
                      <a:r>
                        <a:rPr lang="en-US" sz="1600" dirty="0"/>
                        <a:t>Quantity</a:t>
                      </a:r>
                      <a:r>
                        <a:rPr lang="en-US" sz="1600" baseline="0" dirty="0"/>
                        <a:t> Demanded</a:t>
                      </a:r>
                      <a:endParaRPr lang="en-US" sz="1600" dirty="0"/>
                    </a:p>
                  </a:txBody>
                  <a:tcPr marL="91450" marR="91450" marT="45725" marB="45725"/>
                </a:tc>
                <a:extLst>
                  <a:ext uri="{0D108BD9-81ED-4DB2-BD59-A6C34878D82A}">
                    <a16:rowId xmlns:a16="http://schemas.microsoft.com/office/drawing/2014/main" val="2918758530"/>
                  </a:ext>
                </a:extLst>
              </a:tr>
              <a:tr h="1391002">
                <a:tc>
                  <a:txBody>
                    <a:bodyPr/>
                    <a:lstStyle/>
                    <a:p>
                      <a:pPr marL="0" marR="0" lvl="0" indent="0" algn="l" rtl="0">
                        <a:spcBef>
                          <a:spcPts val="0"/>
                        </a:spcBef>
                        <a:buSzPct val="25000"/>
                        <a:buNone/>
                      </a:pPr>
                      <a:r>
                        <a:rPr lang="en-US" sz="1800" dirty="0"/>
                        <a:t>MS4*</a:t>
                      </a:r>
                    </a:p>
                    <a:p>
                      <a:pPr marL="0" marR="0" lvl="0" indent="0" algn="l" rtl="0">
                        <a:spcBef>
                          <a:spcPts val="0"/>
                        </a:spcBef>
                        <a:buSzPct val="25000"/>
                        <a:buNone/>
                      </a:pPr>
                      <a:endParaRPr lang="en-US" sz="1800" dirty="0"/>
                    </a:p>
                    <a:p>
                      <a:pPr marL="0" marR="0" lvl="0" indent="0" algn="l" rtl="0">
                        <a:spcBef>
                          <a:spcPts val="0"/>
                        </a:spcBef>
                        <a:buSzPct val="25000"/>
                        <a:buNone/>
                      </a:pPr>
                      <a:r>
                        <a:rPr lang="en-US" sz="1800" dirty="0"/>
                        <a:t>(PA &amp; DE)</a:t>
                      </a:r>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TSS </a:t>
                      </a:r>
                    </a:p>
                    <a:p>
                      <a:pPr marL="0" marR="0" lvl="0" indent="0" algn="l" rtl="0">
                        <a:spcBef>
                          <a:spcPts val="0"/>
                        </a:spcBef>
                        <a:buClr>
                          <a:schemeClr val="dk1"/>
                        </a:buClr>
                        <a:buSzPct val="100000"/>
                        <a:buFont typeface="Arial"/>
                        <a:buNone/>
                      </a:pP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Approximately </a:t>
                      </a:r>
                    </a:p>
                    <a:p>
                      <a:pPr marL="0" marR="0" lvl="0" indent="0" algn="l" rtl="0">
                        <a:spcBef>
                          <a:spcPts val="0"/>
                        </a:spcBef>
                        <a:buClr>
                          <a:schemeClr val="dk1"/>
                        </a:buClr>
                        <a:buSzPct val="100000"/>
                        <a:buFont typeface="Arial"/>
                        <a:buNone/>
                      </a:pPr>
                      <a:r>
                        <a:rPr lang="en-US" sz="1800" dirty="0"/>
                        <a:t>30 +/- tons/yr.</a:t>
                      </a:r>
                    </a:p>
                    <a:p>
                      <a:pPr marL="0" marR="0" lvl="0" indent="0" algn="l" rtl="0">
                        <a:spcBef>
                          <a:spcPts val="0"/>
                        </a:spcBef>
                        <a:buClr>
                          <a:schemeClr val="dk1"/>
                        </a:buClr>
                        <a:buSzPct val="100000"/>
                        <a:buFont typeface="Arial"/>
                        <a:buNone/>
                      </a:pPr>
                      <a:endParaRPr lang="en-US" sz="1800" dirty="0"/>
                    </a:p>
                  </a:txBody>
                  <a:tcPr marL="91450" marR="91450" marT="45725" marB="45725"/>
                </a:tc>
                <a:extLst>
                  <a:ext uri="{0D108BD9-81ED-4DB2-BD59-A6C34878D82A}">
                    <a16:rowId xmlns:a16="http://schemas.microsoft.com/office/drawing/2014/main" val="2738148960"/>
                  </a:ext>
                </a:extLst>
              </a:tr>
              <a:tr h="1476878">
                <a:tc>
                  <a:txBody>
                    <a:bodyPr/>
                    <a:lstStyle/>
                    <a:p>
                      <a:pPr marL="0" marR="0" lvl="0" indent="0" algn="l" rtl="0">
                        <a:spcBef>
                          <a:spcPts val="0"/>
                        </a:spcBef>
                        <a:buSzPct val="25000"/>
                        <a:buNone/>
                      </a:pPr>
                      <a:r>
                        <a:rPr lang="en-US" sz="1800" dirty="0"/>
                        <a:t>Water**</a:t>
                      </a:r>
                    </a:p>
                    <a:p>
                      <a:pPr marL="0" marR="0" lvl="0" indent="0" algn="l" rtl="0">
                        <a:spcBef>
                          <a:spcPts val="0"/>
                        </a:spcBef>
                        <a:buSzPct val="25000"/>
                        <a:buNone/>
                      </a:pPr>
                      <a:r>
                        <a:rPr lang="en-US" sz="1800" dirty="0"/>
                        <a:t>Providers</a:t>
                      </a:r>
                    </a:p>
                    <a:p>
                      <a:pPr marL="0" marR="0" lvl="0" indent="0" algn="l" rtl="0">
                        <a:spcBef>
                          <a:spcPts val="0"/>
                        </a:spcBef>
                        <a:buSzPct val="25000"/>
                        <a:buNone/>
                      </a:pPr>
                      <a:endParaRPr lang="en-US" sz="1800" dirty="0"/>
                    </a:p>
                    <a:p>
                      <a:pPr marL="0" marR="0" lvl="0" indent="0" algn="l" rtl="0">
                        <a:spcBef>
                          <a:spcPts val="0"/>
                        </a:spcBef>
                        <a:buSzPct val="25000"/>
                        <a:buNone/>
                      </a:pPr>
                      <a:r>
                        <a:rPr lang="en-US" sz="1800" dirty="0"/>
                        <a:t>(Private &amp;</a:t>
                      </a:r>
                      <a:r>
                        <a:rPr lang="en-US" sz="1800" baseline="0" dirty="0"/>
                        <a:t> Public)</a:t>
                      </a: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TSS</a:t>
                      </a:r>
                    </a:p>
                    <a:p>
                      <a:pPr marL="0" marR="0" lvl="0" indent="0" algn="l" rtl="0">
                        <a:spcBef>
                          <a:spcPts val="0"/>
                        </a:spcBef>
                        <a:buClr>
                          <a:schemeClr val="dk1"/>
                        </a:buClr>
                        <a:buSzPct val="100000"/>
                        <a:buFont typeface="Arial"/>
                        <a:buNone/>
                      </a:pPr>
                      <a:endParaRPr lang="en-US" sz="1800" dirty="0"/>
                    </a:p>
                    <a:p>
                      <a:pPr marL="0" marR="0" lvl="0" indent="0" algn="l" rtl="0">
                        <a:spcBef>
                          <a:spcPts val="0"/>
                        </a:spcBef>
                        <a:buClr>
                          <a:schemeClr val="dk1"/>
                        </a:buClr>
                        <a:buSzPct val="100000"/>
                        <a:buFont typeface="Arial"/>
                        <a:buNone/>
                      </a:pP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baseline="0" dirty="0"/>
                        <a:t>Approximately </a:t>
                      </a:r>
                    </a:p>
                    <a:p>
                      <a:pPr marL="0" marR="0" lvl="0" indent="0" algn="l" rtl="0">
                        <a:spcBef>
                          <a:spcPts val="0"/>
                        </a:spcBef>
                        <a:buClr>
                          <a:schemeClr val="dk1"/>
                        </a:buClr>
                        <a:buSzPct val="100000"/>
                        <a:buFont typeface="Arial"/>
                        <a:buNone/>
                      </a:pPr>
                      <a:r>
                        <a:rPr lang="en-US" sz="1800" baseline="0" dirty="0"/>
                        <a:t>25+/- tons/yr.</a:t>
                      </a:r>
                      <a:endParaRPr lang="en-US" sz="1800" dirty="0"/>
                    </a:p>
                  </a:txBody>
                  <a:tcPr marL="91450" marR="91450" marT="45725" marB="45725"/>
                </a:tc>
                <a:extLst>
                  <a:ext uri="{0D108BD9-81ED-4DB2-BD59-A6C34878D82A}">
                    <a16:rowId xmlns:a16="http://schemas.microsoft.com/office/drawing/2014/main" val="2553212140"/>
                  </a:ext>
                </a:extLst>
              </a:tr>
            </a:tbl>
          </a:graphicData>
        </a:graphic>
      </p:graphicFrame>
      <p:sp>
        <p:nvSpPr>
          <p:cNvPr id="5" name="Rectangle 4"/>
          <p:cNvSpPr/>
          <p:nvPr/>
        </p:nvSpPr>
        <p:spPr>
          <a:xfrm>
            <a:off x="2622864" y="5273061"/>
            <a:ext cx="7283136" cy="1200329"/>
          </a:xfrm>
          <a:prstGeom prst="rect">
            <a:avLst/>
          </a:prstGeom>
        </p:spPr>
        <p:txBody>
          <a:bodyPr wrap="square">
            <a:spAutoFit/>
          </a:bodyPr>
          <a:lstStyle/>
          <a:p>
            <a:pPr defTabSz="914400"/>
            <a:r>
              <a:rPr lang="en-US" dirty="0">
                <a:solidFill>
                  <a:prstClr val="black"/>
                </a:solidFill>
                <a:latin typeface="Arial"/>
              </a:rPr>
              <a:t>*Demand will be further understood within the first year of the funds function as the MS4 communities determine their projects for reductions. </a:t>
            </a:r>
          </a:p>
          <a:p>
            <a:pPr defTabSz="914400"/>
            <a:r>
              <a:rPr lang="en-US" dirty="0">
                <a:solidFill>
                  <a:prstClr val="black"/>
                </a:solidFill>
                <a:latin typeface="Arial"/>
              </a:rPr>
              <a:t>**Proxy for water provider is based on current willingness to invest</a:t>
            </a:r>
          </a:p>
        </p:txBody>
      </p:sp>
    </p:spTree>
    <p:extLst>
      <p:ext uri="{BB962C8B-B14F-4D97-AF65-F5344CB8AC3E}">
        <p14:creationId xmlns:p14="http://schemas.microsoft.com/office/powerpoint/2010/main" val="126744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533400"/>
            <a:ext cx="8229600" cy="1143000"/>
          </a:xfrm>
        </p:spPr>
        <p:txBody>
          <a:bodyPr>
            <a:noAutofit/>
          </a:bodyPr>
          <a:lstStyle/>
          <a:p>
            <a:r>
              <a:rPr lang="en-US" sz="3400" dirty="0">
                <a:latin typeface="Calibri"/>
                <a:cs typeface="Calibri"/>
              </a:rPr>
              <a:t>Pricing TSS service on MS4 sample </a:t>
            </a:r>
            <a:r>
              <a:rPr lang="en-US" sz="3400" u="sng" dirty="0">
                <a:latin typeface="Calibri"/>
                <a:cs typeface="Calibri"/>
              </a:rPr>
              <a:t>urban</a:t>
            </a:r>
            <a:r>
              <a:rPr lang="en-US" sz="3400" dirty="0">
                <a:latin typeface="Calibri"/>
                <a:cs typeface="Calibri"/>
              </a:rPr>
              <a:t> </a:t>
            </a:r>
            <a:br>
              <a:rPr lang="en-US" sz="3400" dirty="0">
                <a:latin typeface="Calibri"/>
                <a:cs typeface="Calibri"/>
              </a:rPr>
            </a:br>
            <a:r>
              <a:rPr lang="en-US" sz="3400" dirty="0">
                <a:latin typeface="Calibri"/>
                <a:cs typeface="Calibri"/>
              </a:rPr>
              <a:t>abatement curve</a:t>
            </a:r>
            <a:endParaRPr lang="en-US" sz="3400" dirty="0"/>
          </a:p>
        </p:txBody>
      </p:sp>
      <p:graphicFrame>
        <p:nvGraphicFramePr>
          <p:cNvPr id="4" name="Chart 3"/>
          <p:cNvGraphicFramePr>
            <a:graphicFrameLocks/>
          </p:cNvGraphicFramePr>
          <p:nvPr>
            <p:extLst/>
          </p:nvPr>
        </p:nvGraphicFramePr>
        <p:xfrm>
          <a:off x="1726949" y="1666874"/>
          <a:ext cx="7315200" cy="4657726"/>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p:cNvGrpSpPr/>
          <p:nvPr/>
        </p:nvGrpSpPr>
        <p:grpSpPr>
          <a:xfrm>
            <a:off x="2412749" y="3823810"/>
            <a:ext cx="6400800" cy="738664"/>
            <a:chOff x="1295400" y="3733800"/>
            <a:chExt cx="6276513" cy="738664"/>
          </a:xfrm>
        </p:grpSpPr>
        <p:cxnSp>
          <p:nvCxnSpPr>
            <p:cNvPr id="6" name="Straight Connector 5"/>
            <p:cNvCxnSpPr/>
            <p:nvPr/>
          </p:nvCxnSpPr>
          <p:spPr>
            <a:xfrm>
              <a:off x="1295400" y="4472464"/>
              <a:ext cx="6276513" cy="0"/>
            </a:xfrm>
            <a:prstGeom prst="line">
              <a:avLst/>
            </a:prstGeom>
            <a:ln w="9525" cmpd="sng">
              <a:solidFill>
                <a:schemeClr val="bg2">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85208" y="3733800"/>
              <a:ext cx="1295400" cy="738664"/>
            </a:xfrm>
            <a:prstGeom prst="rect">
              <a:avLst/>
            </a:prstGeom>
            <a:noFill/>
          </p:spPr>
          <p:txBody>
            <a:bodyPr wrap="square" rtlCol="0">
              <a:spAutoFit/>
            </a:bodyPr>
            <a:lstStyle/>
            <a:p>
              <a:pPr defTabSz="914400"/>
              <a:r>
                <a:rPr lang="en-US" sz="1400" dirty="0">
                  <a:solidFill>
                    <a:srgbClr val="004A97">
                      <a:lumMod val="60000"/>
                      <a:lumOff val="40000"/>
                    </a:srgbClr>
                  </a:solidFill>
                  <a:latin typeface="Arial"/>
                </a:rPr>
                <a:t>Ave. cost of TSS removal: ~$13lb</a:t>
              </a:r>
            </a:p>
          </p:txBody>
        </p:sp>
      </p:grpSp>
      <p:sp>
        <p:nvSpPr>
          <p:cNvPr id="9" name="TextBox 8"/>
          <p:cNvSpPr txBox="1"/>
          <p:nvPr/>
        </p:nvSpPr>
        <p:spPr>
          <a:xfrm>
            <a:off x="8838572" y="2133600"/>
            <a:ext cx="1676400" cy="2308324"/>
          </a:xfrm>
          <a:prstGeom prst="rect">
            <a:avLst/>
          </a:prstGeom>
          <a:noFill/>
        </p:spPr>
        <p:txBody>
          <a:bodyPr wrap="square" rtlCol="0">
            <a:spAutoFit/>
          </a:bodyPr>
          <a:lstStyle/>
          <a:p>
            <a:pPr defTabSz="914400"/>
            <a:r>
              <a:rPr lang="en-US" b="1" dirty="0">
                <a:solidFill>
                  <a:srgbClr val="FF0000"/>
                </a:solidFill>
                <a:latin typeface="Arial"/>
              </a:rPr>
              <a:t>Water Fund </a:t>
            </a:r>
          </a:p>
          <a:p>
            <a:pPr defTabSz="914400"/>
            <a:r>
              <a:rPr lang="en-US" b="1" dirty="0">
                <a:solidFill>
                  <a:srgbClr val="FF0000"/>
                </a:solidFill>
                <a:latin typeface="Arial"/>
              </a:rPr>
              <a:t>supplies the </a:t>
            </a:r>
          </a:p>
          <a:p>
            <a:pPr defTabSz="914400"/>
            <a:r>
              <a:rPr lang="en-US" b="1" dirty="0">
                <a:solidFill>
                  <a:srgbClr val="FF0000"/>
                </a:solidFill>
                <a:latin typeface="Arial"/>
              </a:rPr>
              <a:t>“last 20-25%”</a:t>
            </a:r>
          </a:p>
          <a:p>
            <a:pPr defTabSz="914400"/>
            <a:r>
              <a:rPr lang="en-US" b="1" dirty="0">
                <a:solidFill>
                  <a:srgbClr val="FF0000"/>
                </a:solidFill>
                <a:latin typeface="Arial"/>
              </a:rPr>
              <a:t> at cost below </a:t>
            </a:r>
          </a:p>
          <a:p>
            <a:pPr defTabSz="914400"/>
            <a:r>
              <a:rPr lang="en-US" b="1" dirty="0">
                <a:solidFill>
                  <a:srgbClr val="FF0000"/>
                </a:solidFill>
                <a:latin typeface="Arial"/>
              </a:rPr>
              <a:t>MS4’s  average </a:t>
            </a:r>
          </a:p>
          <a:p>
            <a:pPr defTabSz="914400"/>
            <a:r>
              <a:rPr lang="en-US" b="1" dirty="0">
                <a:solidFill>
                  <a:srgbClr val="FF0000"/>
                </a:solidFill>
                <a:latin typeface="Arial"/>
              </a:rPr>
              <a:t>cost.</a:t>
            </a:r>
          </a:p>
        </p:txBody>
      </p:sp>
      <p:sp>
        <p:nvSpPr>
          <p:cNvPr id="3" name="TextBox 2"/>
          <p:cNvSpPr txBox="1"/>
          <p:nvPr/>
        </p:nvSpPr>
        <p:spPr>
          <a:xfrm>
            <a:off x="3276600" y="1752601"/>
            <a:ext cx="3657600" cy="1200329"/>
          </a:xfrm>
          <a:prstGeom prst="rect">
            <a:avLst/>
          </a:prstGeom>
          <a:noFill/>
        </p:spPr>
        <p:txBody>
          <a:bodyPr wrap="square" rtlCol="0">
            <a:spAutoFit/>
          </a:bodyPr>
          <a:lstStyle/>
          <a:p>
            <a:pPr defTabSz="914400"/>
            <a:r>
              <a:rPr lang="en-US" dirty="0">
                <a:solidFill>
                  <a:srgbClr val="FF0000"/>
                </a:solidFill>
                <a:latin typeface="Arial"/>
              </a:rPr>
              <a:t>*This is stylized. Fortunately, the Fund will know this abatement curve for each MS4 based on permits submitted.</a:t>
            </a:r>
          </a:p>
        </p:txBody>
      </p:sp>
    </p:spTree>
    <p:extLst>
      <p:ext uri="{BB962C8B-B14F-4D97-AF65-F5344CB8AC3E}">
        <p14:creationId xmlns:p14="http://schemas.microsoft.com/office/powerpoint/2010/main" val="378706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service providers</a:t>
            </a:r>
          </a:p>
        </p:txBody>
      </p:sp>
      <p:sp>
        <p:nvSpPr>
          <p:cNvPr id="3" name="Content Placeholder 2"/>
          <p:cNvSpPr>
            <a:spLocks noGrp="1"/>
          </p:cNvSpPr>
          <p:nvPr>
            <p:ph idx="1"/>
          </p:nvPr>
        </p:nvSpPr>
        <p:spPr/>
        <p:txBody>
          <a:bodyPr/>
          <a:lstStyle/>
          <a:p>
            <a:r>
              <a:rPr lang="en-US" dirty="0"/>
              <a:t>Based on what currently paying</a:t>
            </a:r>
          </a:p>
          <a:p>
            <a:r>
              <a:rPr lang="en-US" dirty="0"/>
              <a:t>Value will be determined by what the public service commission and or city council is willing to approve </a:t>
            </a:r>
          </a:p>
          <a:p>
            <a:r>
              <a:rPr lang="en-US" dirty="0"/>
              <a:t>The Fund provides a vehicle to value the pollution removal in a manner that can be adopted by the oversight bodies</a:t>
            </a:r>
          </a:p>
        </p:txBody>
      </p:sp>
    </p:spTree>
    <p:extLst>
      <p:ext uri="{BB962C8B-B14F-4D97-AF65-F5344CB8AC3E}">
        <p14:creationId xmlns:p14="http://schemas.microsoft.com/office/powerpoint/2010/main" val="997223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164" y="609600"/>
            <a:ext cx="8229600" cy="1143000"/>
          </a:xfrm>
        </p:spPr>
        <p:txBody>
          <a:bodyPr>
            <a:normAutofit/>
          </a:bodyPr>
          <a:lstStyle/>
          <a:p>
            <a:r>
              <a:rPr lang="en-US" kern="0" dirty="0">
                <a:solidFill>
                  <a:srgbClr val="000000"/>
                </a:solidFill>
                <a:latin typeface="Calibri"/>
                <a:ea typeface="Calibri"/>
                <a:cs typeface="Calibri"/>
                <a:sym typeface="Calibri"/>
              </a:rPr>
              <a:t>Projected demand and price (5yr)</a:t>
            </a:r>
            <a:endParaRPr lang="en-US" dirty="0"/>
          </a:p>
        </p:txBody>
      </p:sp>
      <p:graphicFrame>
        <p:nvGraphicFramePr>
          <p:cNvPr id="4" name="Content Placeholder 3"/>
          <p:cNvGraphicFramePr>
            <a:graphicFrameLocks noGrp="1"/>
          </p:cNvGraphicFramePr>
          <p:nvPr>
            <p:ph idx="1"/>
            <p:extLst/>
          </p:nvPr>
        </p:nvGraphicFramePr>
        <p:xfrm>
          <a:off x="2622865" y="1752600"/>
          <a:ext cx="6934199" cy="3520460"/>
        </p:xfrm>
        <a:graphic>
          <a:graphicData uri="http://schemas.openxmlformats.org/drawingml/2006/table">
            <a:tbl>
              <a:tblPr firstRow="1" bandRow="1">
                <a:tableStyleId>{21E4AEA4-8DFA-4A89-87EB-49C32662AFE0}</a:tableStyleId>
              </a:tblPr>
              <a:tblGrid>
                <a:gridCol w="1530927">
                  <a:extLst>
                    <a:ext uri="{9D8B030D-6E8A-4147-A177-3AD203B41FA5}">
                      <a16:colId xmlns:a16="http://schemas.microsoft.com/office/drawing/2014/main" val="374242573"/>
                    </a:ext>
                  </a:extLst>
                </a:gridCol>
                <a:gridCol w="1620982">
                  <a:extLst>
                    <a:ext uri="{9D8B030D-6E8A-4147-A177-3AD203B41FA5}">
                      <a16:colId xmlns:a16="http://schemas.microsoft.com/office/drawing/2014/main" val="71686134"/>
                    </a:ext>
                  </a:extLst>
                </a:gridCol>
                <a:gridCol w="1891145">
                  <a:extLst>
                    <a:ext uri="{9D8B030D-6E8A-4147-A177-3AD203B41FA5}">
                      <a16:colId xmlns:a16="http://schemas.microsoft.com/office/drawing/2014/main" val="20002"/>
                    </a:ext>
                  </a:extLst>
                </a:gridCol>
                <a:gridCol w="1891145">
                  <a:extLst>
                    <a:ext uri="{9D8B030D-6E8A-4147-A177-3AD203B41FA5}">
                      <a16:colId xmlns:a16="http://schemas.microsoft.com/office/drawing/2014/main" val="2835499273"/>
                    </a:ext>
                  </a:extLst>
                </a:gridCol>
              </a:tblGrid>
              <a:tr h="652580">
                <a:tc>
                  <a:txBody>
                    <a:bodyPr/>
                    <a:lstStyle/>
                    <a:p>
                      <a:pPr marL="0" marR="0" lvl="0" indent="0" algn="l" rtl="0">
                        <a:spcBef>
                          <a:spcPts val="0"/>
                        </a:spcBef>
                        <a:buSzPct val="25000"/>
                        <a:buNone/>
                      </a:pPr>
                      <a:r>
                        <a:rPr lang="en-US" sz="1600" dirty="0"/>
                        <a:t>Beneficiaries</a:t>
                      </a:r>
                    </a:p>
                  </a:txBody>
                  <a:tcPr marL="91450" marR="91450" marT="45725" marB="45725"/>
                </a:tc>
                <a:tc>
                  <a:txBody>
                    <a:bodyPr/>
                    <a:lstStyle/>
                    <a:p>
                      <a:pPr marL="0" marR="0" lvl="0" indent="0" algn="ctr" rtl="0">
                        <a:spcBef>
                          <a:spcPts val="0"/>
                        </a:spcBef>
                        <a:buSzPct val="25000"/>
                        <a:buNone/>
                      </a:pPr>
                      <a:r>
                        <a:rPr lang="en-US" sz="1600" dirty="0"/>
                        <a:t>Target</a:t>
                      </a:r>
                      <a:r>
                        <a:rPr lang="en-US" sz="1600" baseline="0" dirty="0"/>
                        <a:t> </a:t>
                      </a:r>
                    </a:p>
                    <a:p>
                      <a:pPr marL="0" marR="0" lvl="0" indent="0" algn="ctr" rtl="0">
                        <a:spcBef>
                          <a:spcPts val="0"/>
                        </a:spcBef>
                        <a:buSzPct val="25000"/>
                        <a:buNone/>
                      </a:pPr>
                      <a:r>
                        <a:rPr lang="en-US" sz="1600" baseline="0" dirty="0"/>
                        <a:t>Pollutant</a:t>
                      </a:r>
                      <a:endParaRPr lang="en-US" sz="1600" dirty="0"/>
                    </a:p>
                  </a:txBody>
                  <a:tcPr marL="91450" marR="91450" marT="45725" marB="45725"/>
                </a:tc>
                <a:tc>
                  <a:txBody>
                    <a:bodyPr/>
                    <a:lstStyle/>
                    <a:p>
                      <a:pPr marL="0" marR="0" lvl="0" indent="0" algn="ctr" rtl="0">
                        <a:spcBef>
                          <a:spcPts val="0"/>
                        </a:spcBef>
                        <a:buSzPct val="25000"/>
                        <a:buNone/>
                      </a:pPr>
                      <a:r>
                        <a:rPr lang="en-US" sz="1600" dirty="0"/>
                        <a:t>Quantity</a:t>
                      </a:r>
                      <a:r>
                        <a:rPr lang="en-US" sz="1600" baseline="0" dirty="0"/>
                        <a:t> Demanded</a:t>
                      </a:r>
                      <a:endParaRPr lang="en-US" sz="1600" dirty="0"/>
                    </a:p>
                  </a:txBody>
                  <a:tcPr marL="91450" marR="91450" marT="45725" marB="45725"/>
                </a:tc>
                <a:tc>
                  <a:txBody>
                    <a:bodyPr/>
                    <a:lstStyle/>
                    <a:p>
                      <a:pPr marL="0" marR="0" lvl="0" indent="0" algn="ctr" rtl="0">
                        <a:spcBef>
                          <a:spcPts val="0"/>
                        </a:spcBef>
                        <a:buSzPct val="25000"/>
                        <a:buNone/>
                      </a:pPr>
                      <a:r>
                        <a:rPr lang="en-US" sz="1600" dirty="0"/>
                        <a:t>Price</a:t>
                      </a:r>
                    </a:p>
                  </a:txBody>
                  <a:tcPr marL="91450" marR="91450" marT="45725" marB="45725"/>
                </a:tc>
                <a:extLst>
                  <a:ext uri="{0D108BD9-81ED-4DB2-BD59-A6C34878D82A}">
                    <a16:rowId xmlns:a16="http://schemas.microsoft.com/office/drawing/2014/main" val="2918758530"/>
                  </a:ext>
                </a:extLst>
              </a:tr>
              <a:tr h="1391002">
                <a:tc>
                  <a:txBody>
                    <a:bodyPr/>
                    <a:lstStyle/>
                    <a:p>
                      <a:pPr marL="0" marR="0" lvl="0" indent="0" algn="l" rtl="0">
                        <a:spcBef>
                          <a:spcPts val="0"/>
                        </a:spcBef>
                        <a:buSzPct val="25000"/>
                        <a:buNone/>
                      </a:pPr>
                      <a:r>
                        <a:rPr lang="en-US" sz="1800" dirty="0"/>
                        <a:t>MS4</a:t>
                      </a:r>
                    </a:p>
                    <a:p>
                      <a:pPr marL="0" marR="0" lvl="0" indent="0" algn="l" rtl="0">
                        <a:spcBef>
                          <a:spcPts val="0"/>
                        </a:spcBef>
                        <a:buSzPct val="25000"/>
                        <a:buNone/>
                      </a:pPr>
                      <a:endParaRPr lang="en-US" sz="1800" dirty="0"/>
                    </a:p>
                    <a:p>
                      <a:pPr marL="0" marR="0" lvl="0" indent="0" algn="l" rtl="0">
                        <a:spcBef>
                          <a:spcPts val="0"/>
                        </a:spcBef>
                        <a:buSzPct val="25000"/>
                        <a:buNone/>
                      </a:pPr>
                      <a:r>
                        <a:rPr lang="en-US" sz="1800" dirty="0"/>
                        <a:t>(PA &amp; DE)</a:t>
                      </a:r>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TSS </a:t>
                      </a:r>
                    </a:p>
                    <a:p>
                      <a:pPr marL="0" marR="0" lvl="0" indent="0" algn="l" rtl="0">
                        <a:spcBef>
                          <a:spcPts val="0"/>
                        </a:spcBef>
                        <a:buClr>
                          <a:schemeClr val="dk1"/>
                        </a:buClr>
                        <a:buSzPct val="100000"/>
                        <a:buFont typeface="Arial"/>
                        <a:buNone/>
                      </a:pP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Approximately </a:t>
                      </a:r>
                    </a:p>
                    <a:p>
                      <a:pPr marL="0" marR="0" lvl="0" indent="0" algn="l" rtl="0">
                        <a:spcBef>
                          <a:spcPts val="0"/>
                        </a:spcBef>
                        <a:buClr>
                          <a:schemeClr val="dk1"/>
                        </a:buClr>
                        <a:buSzPct val="100000"/>
                        <a:buFont typeface="Arial"/>
                        <a:buNone/>
                      </a:pPr>
                      <a:r>
                        <a:rPr lang="en-US" sz="1800" dirty="0"/>
                        <a:t>30 +/- tons/yr.</a:t>
                      </a:r>
                    </a:p>
                    <a:p>
                      <a:pPr marL="0" marR="0" lvl="0" indent="0" algn="l" rtl="0">
                        <a:spcBef>
                          <a:spcPts val="0"/>
                        </a:spcBef>
                        <a:buClr>
                          <a:schemeClr val="dk1"/>
                        </a:buClr>
                        <a:buSzPct val="100000"/>
                        <a:buFont typeface="Arial"/>
                        <a:buNone/>
                      </a:pPr>
                      <a:endParaRPr lang="en-US" sz="1800" dirty="0"/>
                    </a:p>
                  </a:txBody>
                  <a:tcPr marL="91450" marR="91450" marT="45725" marB="45725"/>
                </a:tc>
                <a:tc rowSpan="2">
                  <a:txBody>
                    <a:bodyPr/>
                    <a:lstStyle/>
                    <a:p>
                      <a:pPr marL="0" marR="0" lvl="0" indent="0" algn="ctr" rtl="0">
                        <a:spcBef>
                          <a:spcPts val="0"/>
                        </a:spcBef>
                        <a:buClr>
                          <a:schemeClr val="dk1"/>
                        </a:buClr>
                        <a:buSzPct val="100000"/>
                        <a:buFont typeface="Arial"/>
                        <a:buNone/>
                      </a:pPr>
                      <a:r>
                        <a:rPr lang="en-US" sz="1800" dirty="0"/>
                        <a:t>$4-$6/</a:t>
                      </a:r>
                      <a:r>
                        <a:rPr lang="en-US" sz="1800" dirty="0" err="1"/>
                        <a:t>lb</a:t>
                      </a:r>
                      <a:endParaRPr lang="en-US" sz="1800" dirty="0"/>
                    </a:p>
                  </a:txBody>
                  <a:tcPr marL="91450" marR="91450" marT="45725" marB="45725"/>
                </a:tc>
                <a:extLst>
                  <a:ext uri="{0D108BD9-81ED-4DB2-BD59-A6C34878D82A}">
                    <a16:rowId xmlns:a16="http://schemas.microsoft.com/office/drawing/2014/main" val="2738148960"/>
                  </a:ext>
                </a:extLst>
              </a:tr>
              <a:tr h="1476878">
                <a:tc>
                  <a:txBody>
                    <a:bodyPr/>
                    <a:lstStyle/>
                    <a:p>
                      <a:pPr marL="0" marR="0" lvl="0" indent="0" algn="l" rtl="0">
                        <a:spcBef>
                          <a:spcPts val="0"/>
                        </a:spcBef>
                        <a:buSzPct val="25000"/>
                        <a:buNone/>
                      </a:pPr>
                      <a:r>
                        <a:rPr lang="en-US" sz="1800" dirty="0"/>
                        <a:t>Water</a:t>
                      </a:r>
                    </a:p>
                    <a:p>
                      <a:pPr marL="0" marR="0" lvl="0" indent="0" algn="l" rtl="0">
                        <a:spcBef>
                          <a:spcPts val="0"/>
                        </a:spcBef>
                        <a:buSzPct val="25000"/>
                        <a:buNone/>
                      </a:pPr>
                      <a:r>
                        <a:rPr lang="en-US" sz="1800" dirty="0"/>
                        <a:t>Providers</a:t>
                      </a:r>
                    </a:p>
                    <a:p>
                      <a:pPr marL="0" marR="0" lvl="0" indent="0" algn="l" rtl="0">
                        <a:spcBef>
                          <a:spcPts val="0"/>
                        </a:spcBef>
                        <a:buSzPct val="25000"/>
                        <a:buNone/>
                      </a:pPr>
                      <a:endParaRPr lang="en-US" sz="1800" dirty="0"/>
                    </a:p>
                    <a:p>
                      <a:pPr marL="0" marR="0" lvl="0" indent="0" algn="l" rtl="0">
                        <a:spcBef>
                          <a:spcPts val="0"/>
                        </a:spcBef>
                        <a:buSzPct val="25000"/>
                        <a:buNone/>
                      </a:pPr>
                      <a:r>
                        <a:rPr lang="en-US" sz="1800" dirty="0"/>
                        <a:t>(Private &amp;</a:t>
                      </a:r>
                      <a:r>
                        <a:rPr lang="en-US" sz="1800" baseline="0" dirty="0"/>
                        <a:t> Public)</a:t>
                      </a: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dirty="0"/>
                        <a:t>TSS</a:t>
                      </a:r>
                    </a:p>
                    <a:p>
                      <a:pPr marL="0" marR="0" lvl="0" indent="0" algn="l" rtl="0">
                        <a:spcBef>
                          <a:spcPts val="0"/>
                        </a:spcBef>
                        <a:buClr>
                          <a:schemeClr val="dk1"/>
                        </a:buClr>
                        <a:buSzPct val="100000"/>
                        <a:buFont typeface="Arial"/>
                        <a:buNone/>
                      </a:pPr>
                      <a:endParaRPr lang="en-US" sz="1800" dirty="0"/>
                    </a:p>
                    <a:p>
                      <a:pPr marL="0" marR="0" lvl="0" indent="0" algn="l" rtl="0">
                        <a:spcBef>
                          <a:spcPts val="0"/>
                        </a:spcBef>
                        <a:buClr>
                          <a:schemeClr val="dk1"/>
                        </a:buClr>
                        <a:buSzPct val="100000"/>
                        <a:buFont typeface="Arial"/>
                        <a:buNone/>
                      </a:pPr>
                      <a:endParaRPr lang="en-US" sz="1800" dirty="0"/>
                    </a:p>
                  </a:txBody>
                  <a:tcPr marL="91450" marR="91450" marT="45725" marB="45725"/>
                </a:tc>
                <a:tc>
                  <a:txBody>
                    <a:bodyPr/>
                    <a:lstStyle/>
                    <a:p>
                      <a:pPr marL="192024" marR="0" lvl="0" indent="-192024" algn="l" rtl="0">
                        <a:spcBef>
                          <a:spcPts val="0"/>
                        </a:spcBef>
                        <a:buClr>
                          <a:schemeClr val="dk1"/>
                        </a:buClr>
                        <a:buSzPct val="100000"/>
                        <a:buFont typeface="Arial"/>
                        <a:buChar char="•"/>
                      </a:pPr>
                      <a:r>
                        <a:rPr lang="en-US" sz="1800" baseline="0" dirty="0"/>
                        <a:t>Approximately </a:t>
                      </a:r>
                    </a:p>
                    <a:p>
                      <a:pPr marL="0" marR="0" lvl="0" indent="0" algn="l" rtl="0">
                        <a:spcBef>
                          <a:spcPts val="0"/>
                        </a:spcBef>
                        <a:buClr>
                          <a:schemeClr val="dk1"/>
                        </a:buClr>
                        <a:buSzPct val="100000"/>
                        <a:buFont typeface="Arial"/>
                        <a:buNone/>
                      </a:pPr>
                      <a:r>
                        <a:rPr lang="en-US" sz="1800" baseline="0" dirty="0"/>
                        <a:t>25+/- tons/yr.</a:t>
                      </a:r>
                      <a:endParaRPr lang="en-US" sz="1800" dirty="0"/>
                    </a:p>
                  </a:txBody>
                  <a:tcPr marL="91450" marR="91450" marT="45725" marB="45725"/>
                </a:tc>
                <a:tc vMerge="1">
                  <a:txBody>
                    <a:bodyPr/>
                    <a:lstStyle/>
                    <a:p>
                      <a:pPr marL="0" marR="0" lvl="0" indent="0" algn="l" rtl="0">
                        <a:spcBef>
                          <a:spcPts val="0"/>
                        </a:spcBef>
                        <a:buClr>
                          <a:schemeClr val="dk1"/>
                        </a:buClr>
                        <a:buSzPct val="100000"/>
                        <a:buFont typeface="Arial"/>
                        <a:buNone/>
                      </a:pPr>
                      <a:endParaRPr lang="en-US" sz="1800" dirty="0"/>
                    </a:p>
                  </a:txBody>
                  <a:tcPr marL="91450" marR="91450" marT="45725" marB="45725"/>
                </a:tc>
                <a:extLst>
                  <a:ext uri="{0D108BD9-81ED-4DB2-BD59-A6C34878D82A}">
                    <a16:rowId xmlns:a16="http://schemas.microsoft.com/office/drawing/2014/main" val="2553212140"/>
                  </a:ext>
                </a:extLst>
              </a:tr>
            </a:tbl>
          </a:graphicData>
        </a:graphic>
      </p:graphicFrame>
    </p:spTree>
    <p:extLst>
      <p:ext uri="{BB962C8B-B14F-4D97-AF65-F5344CB8AC3E}">
        <p14:creationId xmlns:p14="http://schemas.microsoft.com/office/powerpoint/2010/main" val="302196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Agricultural BMPs</a:t>
            </a:r>
          </a:p>
        </p:txBody>
      </p:sp>
      <p:pic>
        <p:nvPicPr>
          <p:cNvPr id="7" name="Content Placeholder 6"/>
          <p:cNvPicPr>
            <a:picLocks noGrp="1" noChangeAspect="1"/>
          </p:cNvPicPr>
          <p:nvPr>
            <p:ph idx="1"/>
          </p:nvPr>
        </p:nvPicPr>
        <p:blipFill>
          <a:blip r:embed="rId2"/>
          <a:stretch>
            <a:fillRect/>
          </a:stretch>
        </p:blipFill>
        <p:spPr>
          <a:xfrm>
            <a:off x="6553201" y="1600201"/>
            <a:ext cx="3500329" cy="4525963"/>
          </a:xfrm>
          <a:prstGeom prst="rect">
            <a:avLst/>
          </a:prstGeom>
        </p:spPr>
      </p:pic>
      <p:pic>
        <p:nvPicPr>
          <p:cNvPr id="8" name="Picture 7"/>
          <p:cNvPicPr>
            <a:picLocks noChangeAspect="1"/>
          </p:cNvPicPr>
          <p:nvPr/>
        </p:nvPicPr>
        <p:blipFill>
          <a:blip r:embed="rId3"/>
          <a:stretch>
            <a:fillRect/>
          </a:stretch>
        </p:blipFill>
        <p:spPr>
          <a:xfrm>
            <a:off x="2133600" y="1536033"/>
            <a:ext cx="3505200" cy="4506873"/>
          </a:xfrm>
          <a:prstGeom prst="rect">
            <a:avLst/>
          </a:prstGeom>
        </p:spPr>
      </p:pic>
    </p:spTree>
    <p:extLst>
      <p:ext uri="{BB962C8B-B14F-4D97-AF65-F5344CB8AC3E}">
        <p14:creationId xmlns:p14="http://schemas.microsoft.com/office/powerpoint/2010/main" val="1405713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coordination </a:t>
            </a:r>
          </a:p>
        </p:txBody>
      </p:sp>
      <p:pic>
        <p:nvPicPr>
          <p:cNvPr id="13" name="Content Placeholder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13734" y="1330820"/>
            <a:ext cx="3882267" cy="5024110"/>
          </a:xfrm>
        </p:spPr>
      </p:pic>
      <p:pic>
        <p:nvPicPr>
          <p:cNvPr id="4" name="Picture 3"/>
          <p:cNvPicPr>
            <a:picLocks noChangeAspect="1"/>
          </p:cNvPicPr>
          <p:nvPr/>
        </p:nvPicPr>
        <p:blipFill>
          <a:blip r:embed="rId4"/>
          <a:stretch>
            <a:fillRect/>
          </a:stretch>
        </p:blipFill>
        <p:spPr>
          <a:xfrm>
            <a:off x="6541781" y="1330821"/>
            <a:ext cx="3901553" cy="5070817"/>
          </a:xfrm>
          <a:prstGeom prst="rect">
            <a:avLst/>
          </a:prstGeom>
        </p:spPr>
      </p:pic>
      <p:cxnSp>
        <p:nvCxnSpPr>
          <p:cNvPr id="5" name="Straight Arrow Connector 4"/>
          <p:cNvCxnSpPr>
            <a:cxnSpLocks/>
          </p:cNvCxnSpPr>
          <p:nvPr/>
        </p:nvCxnSpPr>
        <p:spPr>
          <a:xfrm flipV="1">
            <a:off x="3657600" y="2667000"/>
            <a:ext cx="3810000" cy="12958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8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1143000"/>
          </a:xfrm>
        </p:spPr>
        <p:txBody>
          <a:bodyPr>
            <a:normAutofit fontScale="90000"/>
          </a:bodyPr>
          <a:lstStyle/>
          <a:p>
            <a:r>
              <a:rPr lang="en-US" dirty="0"/>
              <a:t>Leveraging existing </a:t>
            </a:r>
            <a:br>
              <a:rPr lang="en-US" dirty="0"/>
            </a:br>
            <a:r>
              <a:rPr lang="en-US" dirty="0"/>
              <a:t>watershed funding</a:t>
            </a:r>
          </a:p>
        </p:txBody>
      </p:sp>
      <p:graphicFrame>
        <p:nvGraphicFramePr>
          <p:cNvPr id="15" name="Chart 14">
            <a:extLst>
              <a:ext uri="{FF2B5EF4-FFF2-40B4-BE49-F238E27FC236}">
                <a16:creationId xmlns:a16="http://schemas.microsoft.com/office/drawing/2014/main" id="{605D259A-EDC6-45A7-8407-3847EF950973}"/>
              </a:ext>
            </a:extLst>
          </p:cNvPr>
          <p:cNvGraphicFramePr>
            <a:graphicFrameLocks/>
          </p:cNvGraphicFramePr>
          <p:nvPr>
            <p:extLst/>
          </p:nvPr>
        </p:nvGraphicFramePr>
        <p:xfrm>
          <a:off x="1752600" y="2917848"/>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B107AC3B-9547-4635-BCB8-1400DC0D94B1}"/>
              </a:ext>
            </a:extLst>
          </p:cNvPr>
          <p:cNvGraphicFramePr>
            <a:graphicFrameLocks/>
          </p:cNvGraphicFramePr>
          <p:nvPr>
            <p:extLst/>
          </p:nvPr>
        </p:nvGraphicFramePr>
        <p:xfrm>
          <a:off x="5581649" y="2955948"/>
          <a:ext cx="3838576" cy="2676525"/>
        </p:xfrm>
        <a:graphic>
          <a:graphicData uri="http://schemas.openxmlformats.org/drawingml/2006/chart">
            <c:chart xmlns:c="http://schemas.openxmlformats.org/drawingml/2006/chart" xmlns:r="http://schemas.openxmlformats.org/officeDocument/2006/relationships" r:id="rId4"/>
          </a:graphicData>
        </a:graphic>
      </p:graphicFrame>
      <p:sp>
        <p:nvSpPr>
          <p:cNvPr id="6" name="Shape 146"/>
          <p:cNvSpPr/>
          <p:nvPr/>
        </p:nvSpPr>
        <p:spPr>
          <a:xfrm rot="5400000">
            <a:off x="4713680" y="2275300"/>
            <a:ext cx="914400" cy="1218580"/>
          </a:xfrm>
          <a:prstGeom prst="arc">
            <a:avLst>
              <a:gd name="adj1" fmla="val 16200000"/>
              <a:gd name="adj2" fmla="val 0"/>
            </a:avLst>
          </a:prstGeom>
          <a:noFill/>
          <a:ln w="88900" cap="flat" cmpd="sng">
            <a:solidFill>
              <a:srgbClr val="FF0000"/>
            </a:solidFill>
            <a:prstDash val="solid"/>
            <a:round/>
            <a:headEnd type="none" w="med" len="med"/>
            <a:tailEnd type="stealth" w="med" len="med"/>
          </a:ln>
          <a:effectLst>
            <a:outerShdw blurRad="39999" dist="20000" dir="5400000" rotWithShape="0">
              <a:srgbClr val="000000">
                <a:alpha val="37647"/>
              </a:srgbClr>
            </a:outerShdw>
          </a:effectLst>
        </p:spPr>
        <p:txBody>
          <a:bodyPr lIns="91425" tIns="45700" rIns="91425" bIns="45700" anchor="ctr" anchorCtr="0">
            <a:noAutofit/>
          </a:bodyPr>
          <a:lstStyle/>
          <a:p>
            <a:pPr algn="ctr" defTabSz="914400"/>
            <a:endParaRPr>
              <a:solidFill>
                <a:prstClr val="black"/>
              </a:solidFill>
              <a:latin typeface="Calibri"/>
              <a:ea typeface="Calibri"/>
              <a:cs typeface="Calibri"/>
              <a:sym typeface="Calibri"/>
            </a:endParaRPr>
          </a:p>
        </p:txBody>
      </p:sp>
      <p:sp>
        <p:nvSpPr>
          <p:cNvPr id="7" name="Shape 147"/>
          <p:cNvSpPr txBox="1"/>
          <p:nvPr/>
        </p:nvSpPr>
        <p:spPr>
          <a:xfrm>
            <a:off x="4580436" y="2189188"/>
            <a:ext cx="1981199" cy="619118"/>
          </a:xfrm>
          <a:prstGeom prst="rect">
            <a:avLst/>
          </a:prstGeom>
          <a:noFill/>
          <a:ln>
            <a:noFill/>
          </a:ln>
        </p:spPr>
        <p:txBody>
          <a:bodyPr lIns="91425" tIns="45700" rIns="91425" bIns="45700" anchor="t" anchorCtr="0">
            <a:noAutofit/>
          </a:bodyPr>
          <a:lstStyle/>
          <a:p>
            <a:pPr defTabSz="914400">
              <a:buSzPct val="25000"/>
            </a:pPr>
            <a:r>
              <a:rPr lang="en-US" sz="1400" b="1" i="1" dirty="0">
                <a:solidFill>
                  <a:srgbClr val="FF0000"/>
                </a:solidFill>
                <a:latin typeface="Calibri"/>
                <a:ea typeface="Calibri"/>
                <a:cs typeface="Calibri"/>
                <a:sym typeface="Calibri"/>
              </a:rPr>
              <a:t>Barrier to farm restoration, ~30% funding shortfall</a:t>
            </a:r>
          </a:p>
        </p:txBody>
      </p:sp>
      <p:sp>
        <p:nvSpPr>
          <p:cNvPr id="8" name="Shape 146"/>
          <p:cNvSpPr/>
          <p:nvPr/>
        </p:nvSpPr>
        <p:spPr>
          <a:xfrm rot="5400000">
            <a:off x="7907621" y="2346657"/>
            <a:ext cx="914400" cy="1218580"/>
          </a:xfrm>
          <a:prstGeom prst="arc">
            <a:avLst>
              <a:gd name="adj1" fmla="val 16200000"/>
              <a:gd name="adj2" fmla="val 0"/>
            </a:avLst>
          </a:prstGeom>
          <a:noFill/>
          <a:ln w="88900" cap="flat" cmpd="sng">
            <a:solidFill>
              <a:srgbClr val="FF0000"/>
            </a:solidFill>
            <a:prstDash val="solid"/>
            <a:round/>
            <a:headEnd type="none" w="med" len="med"/>
            <a:tailEnd type="stealth" w="med" len="med"/>
          </a:ln>
          <a:effectLst>
            <a:outerShdw blurRad="39999" dist="20000" dir="5400000" rotWithShape="0">
              <a:srgbClr val="000000">
                <a:alpha val="37647"/>
              </a:srgbClr>
            </a:outerShdw>
          </a:effectLst>
        </p:spPr>
        <p:txBody>
          <a:bodyPr lIns="91425" tIns="45700" rIns="91425" bIns="45700" anchor="ctr" anchorCtr="0">
            <a:noAutofit/>
          </a:bodyPr>
          <a:lstStyle/>
          <a:p>
            <a:pPr algn="ctr" defTabSz="914400"/>
            <a:endParaRPr>
              <a:solidFill>
                <a:prstClr val="black"/>
              </a:solidFill>
              <a:latin typeface="Calibri"/>
              <a:ea typeface="Calibri"/>
              <a:cs typeface="Calibri"/>
              <a:sym typeface="Calibri"/>
            </a:endParaRPr>
          </a:p>
        </p:txBody>
      </p:sp>
      <p:sp>
        <p:nvSpPr>
          <p:cNvPr id="9" name="Shape 147"/>
          <p:cNvSpPr txBox="1"/>
          <p:nvPr/>
        </p:nvSpPr>
        <p:spPr>
          <a:xfrm>
            <a:off x="7620000" y="2124082"/>
            <a:ext cx="2626895" cy="898878"/>
          </a:xfrm>
          <a:prstGeom prst="rect">
            <a:avLst/>
          </a:prstGeom>
          <a:noFill/>
          <a:ln>
            <a:noFill/>
          </a:ln>
        </p:spPr>
        <p:txBody>
          <a:bodyPr lIns="91425" tIns="45700" rIns="91425" bIns="45700" anchor="t" anchorCtr="0">
            <a:noAutofit/>
          </a:bodyPr>
          <a:lstStyle/>
          <a:p>
            <a:pPr defTabSz="914400">
              <a:buSzPct val="25000"/>
            </a:pPr>
            <a:r>
              <a:rPr lang="en-US" sz="1400" b="1" i="1" dirty="0">
                <a:solidFill>
                  <a:srgbClr val="FF0000"/>
                </a:solidFill>
                <a:latin typeface="Calibri"/>
                <a:ea typeface="Calibri"/>
                <a:cs typeface="Calibri"/>
                <a:sym typeface="Calibri"/>
              </a:rPr>
              <a:t>Over time –philanthropic is replaced with market based funds.  Each $1 leverages $2.33 of current funds</a:t>
            </a:r>
          </a:p>
        </p:txBody>
      </p:sp>
    </p:spTree>
    <p:extLst>
      <p:ext uri="{BB962C8B-B14F-4D97-AF65-F5344CB8AC3E}">
        <p14:creationId xmlns:p14="http://schemas.microsoft.com/office/powerpoint/2010/main" val="112199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Projected service provision</a:t>
            </a:r>
          </a:p>
        </p:txBody>
      </p:sp>
      <p:graphicFrame>
        <p:nvGraphicFramePr>
          <p:cNvPr id="4" name="Content Placeholder 3"/>
          <p:cNvGraphicFramePr>
            <a:graphicFrameLocks/>
          </p:cNvGraphicFramePr>
          <p:nvPr>
            <p:extLst/>
          </p:nvPr>
        </p:nvGraphicFramePr>
        <p:xfrm>
          <a:off x="2013627" y="1574261"/>
          <a:ext cx="8197173" cy="4369341"/>
        </p:xfrm>
        <a:graphic>
          <a:graphicData uri="http://schemas.openxmlformats.org/drawingml/2006/table">
            <a:tbl>
              <a:tblPr firstRow="1" bandRow="1">
                <a:tableStyleId>{21E4AEA4-8DFA-4A89-87EB-49C32662AFE0}</a:tableStyleId>
              </a:tblPr>
              <a:tblGrid>
                <a:gridCol w="1494831">
                  <a:extLst>
                    <a:ext uri="{9D8B030D-6E8A-4147-A177-3AD203B41FA5}">
                      <a16:colId xmlns:a16="http://schemas.microsoft.com/office/drawing/2014/main" val="192491953"/>
                    </a:ext>
                  </a:extLst>
                </a:gridCol>
                <a:gridCol w="1117057">
                  <a:extLst>
                    <a:ext uri="{9D8B030D-6E8A-4147-A177-3AD203B41FA5}">
                      <a16:colId xmlns:a16="http://schemas.microsoft.com/office/drawing/2014/main" val="1339395513"/>
                    </a:ext>
                  </a:extLst>
                </a:gridCol>
                <a:gridCol w="1117057">
                  <a:extLst>
                    <a:ext uri="{9D8B030D-6E8A-4147-A177-3AD203B41FA5}">
                      <a16:colId xmlns:a16="http://schemas.microsoft.com/office/drawing/2014/main" val="2159280298"/>
                    </a:ext>
                  </a:extLst>
                </a:gridCol>
                <a:gridCol w="1117057">
                  <a:extLst>
                    <a:ext uri="{9D8B030D-6E8A-4147-A177-3AD203B41FA5}">
                      <a16:colId xmlns:a16="http://schemas.microsoft.com/office/drawing/2014/main" val="2556028746"/>
                    </a:ext>
                  </a:extLst>
                </a:gridCol>
                <a:gridCol w="1117057">
                  <a:extLst>
                    <a:ext uri="{9D8B030D-6E8A-4147-A177-3AD203B41FA5}">
                      <a16:colId xmlns:a16="http://schemas.microsoft.com/office/drawing/2014/main" val="2374170590"/>
                    </a:ext>
                  </a:extLst>
                </a:gridCol>
                <a:gridCol w="1117057">
                  <a:extLst>
                    <a:ext uri="{9D8B030D-6E8A-4147-A177-3AD203B41FA5}">
                      <a16:colId xmlns:a16="http://schemas.microsoft.com/office/drawing/2014/main" val="3579671390"/>
                    </a:ext>
                  </a:extLst>
                </a:gridCol>
                <a:gridCol w="1117057">
                  <a:extLst>
                    <a:ext uri="{9D8B030D-6E8A-4147-A177-3AD203B41FA5}">
                      <a16:colId xmlns:a16="http://schemas.microsoft.com/office/drawing/2014/main" val="378202035"/>
                    </a:ext>
                  </a:extLst>
                </a:gridCol>
              </a:tblGrid>
              <a:tr h="353610">
                <a:tc>
                  <a:txBody>
                    <a:bodyPr/>
                    <a:lstStyle/>
                    <a:p>
                      <a:pPr marL="0" marR="0" lvl="0" indent="0" algn="ctr" rtl="0">
                        <a:spcBef>
                          <a:spcPts val="0"/>
                        </a:spcBef>
                        <a:buSzPct val="25000"/>
                        <a:buNone/>
                      </a:pPr>
                      <a:r>
                        <a:rPr lang="en-US" sz="1600" dirty="0"/>
                        <a:t>Service</a:t>
                      </a:r>
                    </a:p>
                  </a:txBody>
                  <a:tcPr marL="91450" marR="91450" marT="45725" marB="45725"/>
                </a:tc>
                <a:tc gridSpan="6">
                  <a:txBody>
                    <a:bodyPr/>
                    <a:lstStyle/>
                    <a:p>
                      <a:pPr marL="0" marR="0" lvl="0" indent="0" algn="ctr" rtl="0">
                        <a:spcBef>
                          <a:spcPts val="0"/>
                        </a:spcBef>
                        <a:buSzPct val="25000"/>
                        <a:buNone/>
                      </a:pPr>
                      <a:r>
                        <a:rPr lang="en-US" sz="1600" dirty="0"/>
                        <a:t>YEAR</a:t>
                      </a:r>
                    </a:p>
                  </a:txBody>
                  <a:tcPr marL="91450" marR="91450" marT="45725" marB="45725"/>
                </a:tc>
                <a:tc hMerge="1">
                  <a:txBody>
                    <a:bodyPr/>
                    <a:lstStyle/>
                    <a:p>
                      <a:pPr marL="0" marR="0" lvl="0" indent="0" algn="ctr" rtl="0">
                        <a:spcBef>
                          <a:spcPts val="0"/>
                        </a:spcBef>
                        <a:buSzPct val="25000"/>
                        <a:buNone/>
                      </a:pPr>
                      <a:endParaRPr lang="en-US" sz="1600" dirty="0"/>
                    </a:p>
                  </a:txBody>
                  <a:tcPr marL="91450" marR="91450" marT="45725" marB="45725"/>
                </a:tc>
                <a:tc hMerge="1">
                  <a:txBody>
                    <a:bodyPr/>
                    <a:lstStyle/>
                    <a:p>
                      <a:pPr marL="0" marR="0" lvl="0" indent="0" algn="ctr" rtl="0">
                        <a:spcBef>
                          <a:spcPts val="0"/>
                        </a:spcBef>
                        <a:buSzPct val="25000"/>
                        <a:buNone/>
                      </a:pPr>
                      <a:endParaRPr lang="en-US" sz="1600" dirty="0"/>
                    </a:p>
                  </a:txBody>
                  <a:tcPr marL="91450" marR="91450" marT="45725" marB="45725"/>
                </a:tc>
                <a:tc hMerge="1">
                  <a:txBody>
                    <a:bodyPr/>
                    <a:lstStyle/>
                    <a:p>
                      <a:pPr marL="0" marR="0" lvl="0" indent="0" algn="ctr" rtl="0">
                        <a:spcBef>
                          <a:spcPts val="0"/>
                        </a:spcBef>
                        <a:buSzPct val="25000"/>
                        <a:buNone/>
                      </a:pPr>
                      <a:endParaRPr lang="en-US" sz="1600" dirty="0"/>
                    </a:p>
                  </a:txBody>
                  <a:tcPr marL="91450" marR="91450" marT="45725" marB="45725"/>
                </a:tc>
                <a:tc hMerge="1">
                  <a:txBody>
                    <a:bodyPr/>
                    <a:lstStyle/>
                    <a:p>
                      <a:pPr marL="0" marR="0" lvl="0" indent="0" algn="ctr" rtl="0">
                        <a:spcBef>
                          <a:spcPts val="0"/>
                        </a:spcBef>
                        <a:buSzPct val="25000"/>
                        <a:buNone/>
                      </a:pPr>
                      <a:endParaRPr lang="en-US" sz="1600" dirty="0"/>
                    </a:p>
                  </a:txBody>
                  <a:tcPr marL="91450" marR="91450" marT="45725" marB="45725"/>
                </a:tc>
                <a:tc hMerge="1">
                  <a:txBody>
                    <a:bodyPr/>
                    <a:lstStyle/>
                    <a:p>
                      <a:endParaRPr lang="en-US"/>
                    </a:p>
                  </a:txBody>
                  <a:tcPr/>
                </a:tc>
                <a:extLst>
                  <a:ext uri="{0D108BD9-81ED-4DB2-BD59-A6C34878D82A}">
                    <a16:rowId xmlns:a16="http://schemas.microsoft.com/office/drawing/2014/main" val="2098264426"/>
                  </a:ext>
                </a:extLst>
              </a:tr>
              <a:tr h="353610">
                <a:tc>
                  <a:txBody>
                    <a:bodyPr/>
                    <a:lstStyle/>
                    <a:p>
                      <a:pPr marL="0" marR="0" lvl="0" indent="0" algn="ctr" rtl="0">
                        <a:spcBef>
                          <a:spcPts val="0"/>
                        </a:spcBef>
                        <a:buSzPct val="25000"/>
                        <a:buNone/>
                      </a:pPr>
                      <a:endParaRPr lang="en-US" sz="1600" dirty="0"/>
                    </a:p>
                  </a:txBody>
                  <a:tcPr marL="91450" marR="91450" marT="45725" marB="45725"/>
                </a:tc>
                <a:tc>
                  <a:txBody>
                    <a:bodyPr/>
                    <a:lstStyle/>
                    <a:p>
                      <a:pPr marL="0" marR="0" lvl="0" indent="0" algn="ctr" rtl="0">
                        <a:spcBef>
                          <a:spcPts val="0"/>
                        </a:spcBef>
                        <a:buSzPct val="25000"/>
                        <a:buNone/>
                      </a:pPr>
                      <a:r>
                        <a:rPr lang="en-US" sz="1600" dirty="0"/>
                        <a:t>1</a:t>
                      </a:r>
                    </a:p>
                  </a:txBody>
                  <a:tcPr marL="91450" marR="91450" marT="45725" marB="45725"/>
                </a:tc>
                <a:tc>
                  <a:txBody>
                    <a:bodyPr/>
                    <a:lstStyle/>
                    <a:p>
                      <a:pPr marL="0" marR="0" lvl="0" indent="0" algn="ctr" rtl="0">
                        <a:spcBef>
                          <a:spcPts val="0"/>
                        </a:spcBef>
                        <a:buSzPct val="25000"/>
                        <a:buNone/>
                      </a:pPr>
                      <a:r>
                        <a:rPr lang="en-US" sz="1600" dirty="0"/>
                        <a:t>2</a:t>
                      </a:r>
                    </a:p>
                  </a:txBody>
                  <a:tcPr marL="91450" marR="91450" marT="45725" marB="45725"/>
                </a:tc>
                <a:tc>
                  <a:txBody>
                    <a:bodyPr/>
                    <a:lstStyle/>
                    <a:p>
                      <a:pPr marL="0" marR="0" lvl="0" indent="0" algn="ctr" rtl="0">
                        <a:spcBef>
                          <a:spcPts val="0"/>
                        </a:spcBef>
                        <a:buSzPct val="25000"/>
                        <a:buNone/>
                      </a:pPr>
                      <a:r>
                        <a:rPr lang="en-US" sz="1600" dirty="0"/>
                        <a:t>3</a:t>
                      </a:r>
                    </a:p>
                  </a:txBody>
                  <a:tcPr marL="91450" marR="91450" marT="45725" marB="45725"/>
                </a:tc>
                <a:tc>
                  <a:txBody>
                    <a:bodyPr/>
                    <a:lstStyle/>
                    <a:p>
                      <a:pPr marL="0" marR="0" lvl="0" indent="0" algn="ctr" rtl="0">
                        <a:spcBef>
                          <a:spcPts val="0"/>
                        </a:spcBef>
                        <a:buSzPct val="25000"/>
                        <a:buNone/>
                      </a:pPr>
                      <a:r>
                        <a:rPr lang="en-US" sz="1600" dirty="0"/>
                        <a:t>4</a:t>
                      </a:r>
                    </a:p>
                  </a:txBody>
                  <a:tcPr marL="91450" marR="91450" marT="45725" marB="45725"/>
                </a:tc>
                <a:tc>
                  <a:txBody>
                    <a:bodyPr/>
                    <a:lstStyle/>
                    <a:p>
                      <a:pPr marL="0" marR="0" lvl="0" indent="0" algn="ctr" rtl="0">
                        <a:spcBef>
                          <a:spcPts val="0"/>
                        </a:spcBef>
                        <a:buSzPct val="25000"/>
                        <a:buNone/>
                      </a:pPr>
                      <a:r>
                        <a:rPr lang="en-US" sz="1600" dirty="0"/>
                        <a:t>5</a:t>
                      </a:r>
                    </a:p>
                  </a:txBody>
                  <a:tcPr marL="91450" marR="91450" marT="45725" marB="45725"/>
                </a:tc>
                <a:tc>
                  <a:txBody>
                    <a:bodyPr/>
                    <a:lstStyle/>
                    <a:p>
                      <a:pPr marL="0" marR="0" lvl="0" indent="0" algn="ctr" rtl="0">
                        <a:spcBef>
                          <a:spcPts val="0"/>
                        </a:spcBef>
                        <a:buSzPct val="25000"/>
                        <a:buNone/>
                      </a:pPr>
                      <a:r>
                        <a:rPr lang="en-US" sz="1600" dirty="0"/>
                        <a:t>6</a:t>
                      </a:r>
                    </a:p>
                  </a:txBody>
                  <a:tcPr marL="91450" marR="91450" marT="45725" marB="45725"/>
                </a:tc>
                <a:extLst>
                  <a:ext uri="{0D108BD9-81ED-4DB2-BD59-A6C34878D82A}">
                    <a16:rowId xmlns:a16="http://schemas.microsoft.com/office/drawing/2014/main" val="2918758530"/>
                  </a:ext>
                </a:extLst>
              </a:tr>
              <a:tr h="642083">
                <a:tc>
                  <a:txBody>
                    <a:bodyPr/>
                    <a:lstStyle/>
                    <a:p>
                      <a:pPr marL="0" marR="0" lvl="0" indent="0" algn="ctr" rtl="0">
                        <a:spcBef>
                          <a:spcPts val="0"/>
                        </a:spcBef>
                        <a:buClrTx/>
                        <a:buSzPct val="100000"/>
                        <a:buFont typeface="Arial"/>
                        <a:buNone/>
                      </a:pPr>
                      <a:r>
                        <a:rPr lang="en-US" sz="1600" dirty="0">
                          <a:solidFill>
                            <a:schemeClr val="tx1"/>
                          </a:solidFill>
                        </a:rPr>
                        <a:t># of Farms</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3</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10</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a:t>
                      </a:r>
                    </a:p>
                  </a:txBody>
                  <a:tcPr marL="91450" marR="91450" marT="45725" marB="45725"/>
                </a:tc>
                <a:extLst>
                  <a:ext uri="{0D108BD9-81ED-4DB2-BD59-A6C34878D82A}">
                    <a16:rowId xmlns:a16="http://schemas.microsoft.com/office/drawing/2014/main" val="2105648264"/>
                  </a:ext>
                </a:extLst>
              </a:tr>
              <a:tr h="642083">
                <a:tc>
                  <a:txBody>
                    <a:bodyPr/>
                    <a:lstStyle/>
                    <a:p>
                      <a:pPr marL="0" marR="0" lvl="0" indent="0" algn="ctr" rtl="0">
                        <a:spcBef>
                          <a:spcPts val="0"/>
                        </a:spcBef>
                        <a:buClrTx/>
                        <a:buSzPct val="100000"/>
                        <a:buFont typeface="Arial"/>
                        <a:buNone/>
                      </a:pPr>
                      <a:r>
                        <a:rPr lang="en-US" sz="1600" dirty="0">
                          <a:solidFill>
                            <a:schemeClr val="tx1"/>
                          </a:solidFill>
                        </a:rPr>
                        <a:t>Cum.</a:t>
                      </a:r>
                    </a:p>
                    <a:p>
                      <a:pPr marL="0" marR="0" lvl="0" indent="0" algn="ctr" rtl="0">
                        <a:spcBef>
                          <a:spcPts val="0"/>
                        </a:spcBef>
                        <a:buClrTx/>
                        <a:buSzPct val="100000"/>
                        <a:buFont typeface="Arial"/>
                        <a:buNone/>
                      </a:pPr>
                      <a:r>
                        <a:rPr lang="en-US" sz="1600" dirty="0">
                          <a:solidFill>
                            <a:schemeClr val="tx1"/>
                          </a:solidFill>
                        </a:rPr>
                        <a:t># of Farms</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4</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14</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26</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28</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30</a:t>
                      </a:r>
                    </a:p>
                  </a:txBody>
                  <a:tcPr marL="91450" marR="91450" marT="45725" marB="45725"/>
                </a:tc>
                <a:extLst>
                  <a:ext uri="{0D108BD9-81ED-4DB2-BD59-A6C34878D82A}">
                    <a16:rowId xmlns:a16="http://schemas.microsoft.com/office/drawing/2014/main" val="4225050988"/>
                  </a:ext>
                </a:extLst>
              </a:tr>
              <a:tr h="867936">
                <a:tc>
                  <a:txBody>
                    <a:bodyPr/>
                    <a:lstStyle/>
                    <a:p>
                      <a:pPr marL="0" marR="0" lvl="0" indent="0" algn="ctr" rtl="0">
                        <a:spcBef>
                          <a:spcPts val="0"/>
                        </a:spcBef>
                        <a:buClrTx/>
                        <a:buSzPct val="100000"/>
                        <a:buFont typeface="Arial"/>
                        <a:buNone/>
                      </a:pPr>
                      <a:r>
                        <a:rPr lang="en-US" sz="1600" dirty="0">
                          <a:solidFill>
                            <a:schemeClr val="tx1"/>
                          </a:solidFill>
                        </a:rPr>
                        <a:t>TSS inventory (TN/YR)</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9</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32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60</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65</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69</a:t>
                      </a:r>
                    </a:p>
                  </a:txBody>
                  <a:tcPr marL="91450" marR="91450" marT="45725" marB="45725"/>
                </a:tc>
                <a:extLst>
                  <a:ext uri="{0D108BD9-81ED-4DB2-BD59-A6C34878D82A}">
                    <a16:rowId xmlns:a16="http://schemas.microsoft.com/office/drawing/2014/main" val="2570326974"/>
                  </a:ext>
                </a:extLst>
              </a:tr>
              <a:tr h="867936">
                <a:tc>
                  <a:txBody>
                    <a:bodyPr/>
                    <a:lstStyle/>
                    <a:p>
                      <a:pPr marL="0" marR="0" lvl="0" indent="0" algn="ctr" rtl="0">
                        <a:spcBef>
                          <a:spcPts val="0"/>
                        </a:spcBef>
                        <a:buClrTx/>
                        <a:buSzPct val="100000"/>
                        <a:buFont typeface="Arial"/>
                        <a:buNone/>
                      </a:pPr>
                      <a:r>
                        <a:rPr lang="en-US" sz="1600" dirty="0">
                          <a:solidFill>
                            <a:schemeClr val="tx1"/>
                          </a:solidFill>
                        </a:rPr>
                        <a:t>TSS demanded (TN/YR)</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0</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0</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0</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54</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54</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67</a:t>
                      </a:r>
                    </a:p>
                  </a:txBody>
                  <a:tcPr marL="91450" marR="91450" marT="45725" marB="45725"/>
                </a:tc>
                <a:extLst>
                  <a:ext uri="{0D108BD9-81ED-4DB2-BD59-A6C34878D82A}">
                    <a16:rowId xmlns:a16="http://schemas.microsoft.com/office/drawing/2014/main" val="803382390"/>
                  </a:ext>
                </a:extLst>
              </a:tr>
              <a:tr h="642083">
                <a:tc>
                  <a:txBody>
                    <a:bodyPr/>
                    <a:lstStyle/>
                    <a:p>
                      <a:pPr marL="0" marR="0" lvl="0" indent="0" algn="ctr" rtl="0">
                        <a:spcBef>
                          <a:spcPts val="0"/>
                        </a:spcBef>
                        <a:buClrTx/>
                        <a:buSzPct val="100000"/>
                        <a:buFont typeface="Arial"/>
                        <a:buNone/>
                      </a:pPr>
                      <a:r>
                        <a:rPr lang="en-US" sz="1600" dirty="0">
                          <a:solidFill>
                            <a:schemeClr val="tx1"/>
                          </a:solidFill>
                        </a:rPr>
                        <a:t>Net TSS</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9</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32</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6</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11</a:t>
                      </a:r>
                    </a:p>
                  </a:txBody>
                  <a:tcPr marL="91450" marR="91450" marT="45725" marB="45725"/>
                </a:tc>
                <a:tc>
                  <a:txBody>
                    <a:bodyPr/>
                    <a:lstStyle/>
                    <a:p>
                      <a:pPr marL="0" marR="0" lvl="0" indent="0" algn="ctr" rtl="0">
                        <a:spcBef>
                          <a:spcPts val="0"/>
                        </a:spcBef>
                        <a:buClrTx/>
                        <a:buSzPct val="100000"/>
                        <a:buFont typeface="Arial"/>
                        <a:buNone/>
                      </a:pPr>
                      <a:r>
                        <a:rPr lang="en-US" sz="1600" dirty="0">
                          <a:solidFill>
                            <a:schemeClr val="tx1"/>
                          </a:solidFill>
                        </a:rPr>
                        <a:t>2</a:t>
                      </a:r>
                    </a:p>
                  </a:txBody>
                  <a:tcPr marL="91450" marR="91450" marT="45725" marB="45725"/>
                </a:tc>
                <a:extLst>
                  <a:ext uri="{0D108BD9-81ED-4DB2-BD59-A6C34878D82A}">
                    <a16:rowId xmlns:a16="http://schemas.microsoft.com/office/drawing/2014/main" val="4241726230"/>
                  </a:ext>
                </a:extLst>
              </a:tr>
            </a:tbl>
          </a:graphicData>
        </a:graphic>
      </p:graphicFrame>
      <p:sp>
        <p:nvSpPr>
          <p:cNvPr id="5" name="Rectangle 4"/>
          <p:cNvSpPr/>
          <p:nvPr/>
        </p:nvSpPr>
        <p:spPr>
          <a:xfrm>
            <a:off x="2013626" y="5334000"/>
            <a:ext cx="8197173"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a:endParaRPr>
          </a:p>
        </p:txBody>
      </p:sp>
      <p:sp>
        <p:nvSpPr>
          <p:cNvPr id="6" name="Rectangle 5"/>
          <p:cNvSpPr/>
          <p:nvPr/>
        </p:nvSpPr>
        <p:spPr>
          <a:xfrm>
            <a:off x="2013627" y="3581400"/>
            <a:ext cx="8197173"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latin typeface="Arial"/>
            </a:endParaRPr>
          </a:p>
        </p:txBody>
      </p:sp>
    </p:spTree>
    <p:extLst>
      <p:ext uri="{BB962C8B-B14F-4D97-AF65-F5344CB8AC3E}">
        <p14:creationId xmlns:p14="http://schemas.microsoft.com/office/powerpoint/2010/main" val="207468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Sections of the paper </a:t>
            </a:r>
          </a:p>
        </p:txBody>
      </p:sp>
      <p:sp>
        <p:nvSpPr>
          <p:cNvPr id="3" name="Content Placeholder 2"/>
          <p:cNvSpPr>
            <a:spLocks noGrp="1"/>
          </p:cNvSpPr>
          <p:nvPr>
            <p:ph idx="1"/>
          </p:nvPr>
        </p:nvSpPr>
        <p:spPr/>
        <p:txBody>
          <a:bodyPr/>
          <a:lstStyle/>
          <a:p>
            <a:pPr marL="0" indent="0">
              <a:buNone/>
            </a:pPr>
            <a:r>
              <a:rPr lang="en-US" dirty="0"/>
              <a:t>Each section is approximately one paragraph.</a:t>
            </a:r>
          </a:p>
          <a:p>
            <a:pPr marL="0" indent="0">
              <a:buNone/>
            </a:pPr>
            <a:r>
              <a:rPr lang="en-US" dirty="0"/>
              <a:t>Sections of the paper should look like this:</a:t>
            </a:r>
          </a:p>
          <a:p>
            <a:pPr marL="457200" indent="-457200">
              <a:buAutoNum type="arabicParenR"/>
            </a:pPr>
            <a:r>
              <a:rPr lang="en-US" dirty="0"/>
              <a:t>Problem statement /intro</a:t>
            </a:r>
          </a:p>
          <a:p>
            <a:pPr marL="457200" indent="-457200">
              <a:buAutoNum type="arabicParenR"/>
            </a:pPr>
            <a:r>
              <a:rPr lang="en-US" dirty="0"/>
              <a:t>Environmental Aspects </a:t>
            </a:r>
          </a:p>
          <a:p>
            <a:pPr marL="457200" indent="-457200">
              <a:buAutoNum type="arabicParenR"/>
            </a:pPr>
            <a:r>
              <a:rPr lang="en-US" dirty="0"/>
              <a:t>Economic Aspects </a:t>
            </a:r>
          </a:p>
          <a:p>
            <a:pPr marL="457200" indent="-457200">
              <a:buAutoNum type="arabicParenR"/>
            </a:pPr>
            <a:r>
              <a:rPr lang="en-US" dirty="0"/>
              <a:t>Social Aspects </a:t>
            </a:r>
          </a:p>
          <a:p>
            <a:pPr marL="457200" indent="-457200">
              <a:buAutoNum type="arabicParenR"/>
            </a:pPr>
            <a:r>
              <a:rPr lang="en-US" dirty="0"/>
              <a:t>Institutional Aspects </a:t>
            </a:r>
          </a:p>
          <a:p>
            <a:pPr marL="457200" indent="-457200">
              <a:buAutoNum type="arabicParenR"/>
            </a:pPr>
            <a:r>
              <a:rPr lang="en-US" dirty="0"/>
              <a:t>Solution description (it is ok to</a:t>
            </a:r>
            <a:r>
              <a:rPr lang="en-US" u="sng" dirty="0"/>
              <a:t> have no citations in this section if it is a new idea</a:t>
            </a:r>
            <a:r>
              <a:rPr lang="en-US" dirty="0"/>
              <a:t>)</a:t>
            </a:r>
          </a:p>
          <a:p>
            <a:pPr marL="457200" indent="-457200">
              <a:buAutoNum type="arabicParenR"/>
            </a:pPr>
            <a:r>
              <a:rPr lang="en-US" dirty="0"/>
              <a:t>References/Works Cited</a:t>
            </a:r>
          </a:p>
        </p:txBody>
      </p:sp>
    </p:spTree>
    <p:extLst>
      <p:ext uri="{BB962C8B-B14F-4D97-AF65-F5344CB8AC3E}">
        <p14:creationId xmlns:p14="http://schemas.microsoft.com/office/powerpoint/2010/main" val="3572852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term projections</a:t>
            </a:r>
          </a:p>
        </p:txBody>
      </p:sp>
      <p:graphicFrame>
        <p:nvGraphicFramePr>
          <p:cNvPr id="5" name="Content Placeholder 4">
            <a:extLst>
              <a:ext uri="{FF2B5EF4-FFF2-40B4-BE49-F238E27FC236}">
                <a16:creationId xmlns:a16="http://schemas.microsoft.com/office/drawing/2014/main" id="{00000000-0008-0000-0400-000003000000}"/>
              </a:ext>
            </a:extLst>
          </p:cNvPr>
          <p:cNvGraphicFramePr>
            <a:graphicFrameLocks noGrp="1"/>
          </p:cNvGraphicFramePr>
          <p:nvPr>
            <p:ph idx="1"/>
          </p:nvPr>
        </p:nvGraphicFramePr>
        <p:xfrm>
          <a:off x="1981200" y="1600201"/>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55020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Financial projections</a:t>
            </a:r>
          </a:p>
        </p:txBody>
      </p:sp>
      <p:graphicFrame>
        <p:nvGraphicFramePr>
          <p:cNvPr id="6" name="Content Placeholder 5">
            <a:extLst>
              <a:ext uri="{FF2B5EF4-FFF2-40B4-BE49-F238E27FC236}">
                <a16:creationId xmlns:a16="http://schemas.microsoft.com/office/drawing/2014/main" id="{29990C63-7EEB-49EB-B86F-592C6F744619}"/>
              </a:ext>
            </a:extLst>
          </p:cNvPr>
          <p:cNvGraphicFramePr>
            <a:graphicFrameLocks noGrp="1"/>
          </p:cNvGraphicFramePr>
          <p:nvPr>
            <p:ph idx="1"/>
            <p:extLst/>
          </p:nvPr>
        </p:nvGraphicFramePr>
        <p:xfrm>
          <a:off x="1981200" y="1600201"/>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0517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437"/>
            <a:ext cx="8229600" cy="1143000"/>
          </a:xfrm>
        </p:spPr>
        <p:txBody>
          <a:bodyPr/>
          <a:lstStyle/>
          <a:p>
            <a:r>
              <a:rPr lang="en-US" dirty="0">
                <a:solidFill>
                  <a:schemeClr val="dk1"/>
                </a:solidFill>
                <a:latin typeface="Calibri"/>
                <a:ea typeface="Calibri"/>
                <a:cs typeface="Calibri"/>
                <a:sym typeface="Calibri"/>
              </a:rPr>
              <a:t>Operations</a:t>
            </a:r>
            <a:endParaRPr lang="en-US" dirty="0"/>
          </a:p>
        </p:txBody>
      </p:sp>
      <p:sp>
        <p:nvSpPr>
          <p:cNvPr id="3" name="Content Placeholder 2"/>
          <p:cNvSpPr>
            <a:spLocks noGrp="1"/>
          </p:cNvSpPr>
          <p:nvPr>
            <p:ph idx="1"/>
          </p:nvPr>
        </p:nvSpPr>
        <p:spPr>
          <a:xfrm>
            <a:off x="1981200" y="1600201"/>
            <a:ext cx="8229600" cy="4724400"/>
          </a:xfrm>
        </p:spPr>
        <p:txBody>
          <a:bodyPr>
            <a:normAutofit lnSpcReduction="10000"/>
          </a:bodyPr>
          <a:lstStyle/>
          <a:p>
            <a:pPr fontAlgn="base"/>
            <a:r>
              <a:rPr lang="en-US" dirty="0">
                <a:solidFill>
                  <a:srgbClr val="000000"/>
                </a:solidFill>
                <a:latin typeface="Calibri" panose="020F0502020204030204" pitchFamily="34" charset="0"/>
              </a:rPr>
              <a:t>An independent business organization.</a:t>
            </a:r>
          </a:p>
          <a:p>
            <a:pPr fontAlgn="base"/>
            <a:r>
              <a:rPr lang="en-US" dirty="0">
                <a:solidFill>
                  <a:srgbClr val="000000"/>
                </a:solidFill>
                <a:latin typeface="Calibri" panose="020F0502020204030204" pitchFamily="34" charset="0"/>
              </a:rPr>
              <a:t>Facilitate projects and accelerate scale of implementation that would not have occurred without the activities of the Water Fund.</a:t>
            </a:r>
          </a:p>
          <a:p>
            <a:pPr fontAlgn="base"/>
            <a:r>
              <a:rPr lang="en-US" dirty="0">
                <a:solidFill>
                  <a:srgbClr val="000000"/>
                </a:solidFill>
                <a:latin typeface="Calibri" panose="020F0502020204030204" pitchFamily="34" charset="0"/>
              </a:rPr>
              <a:t>Dedicated staff to facilitate partner projects and cultivate sustainable funding streams.</a:t>
            </a:r>
            <a:endParaRPr lang="en-US" dirty="0">
              <a:solidFill>
                <a:srgbClr val="000000"/>
              </a:solidFill>
              <a:latin typeface="Arial" panose="020B0604020202020204" pitchFamily="34" charset="0"/>
            </a:endParaRPr>
          </a:p>
          <a:p>
            <a:pPr fontAlgn="base"/>
            <a:r>
              <a:rPr lang="en-US" dirty="0">
                <a:solidFill>
                  <a:srgbClr val="000000"/>
                </a:solidFill>
                <a:latin typeface="Calibri" panose="020F0502020204030204" pitchFamily="34" charset="0"/>
              </a:rPr>
              <a:t>Governing body to provide guidance and expertise in aligning restoration with beneficiaries.</a:t>
            </a:r>
            <a:endParaRPr lang="en-US" dirty="0">
              <a:solidFill>
                <a:srgbClr val="000000"/>
              </a:solidFill>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79448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437"/>
            <a:ext cx="8229600" cy="1143000"/>
          </a:xfrm>
        </p:spPr>
        <p:txBody>
          <a:bodyPr/>
          <a:lstStyle/>
          <a:p>
            <a:r>
              <a:rPr lang="en-US" dirty="0">
                <a:solidFill>
                  <a:schemeClr val="dk1"/>
                </a:solidFill>
                <a:latin typeface="Calibri" panose="020F0502020204030204" pitchFamily="34" charset="0"/>
                <a:ea typeface="Calibri"/>
                <a:cs typeface="Arial" panose="020B0604020202020204" pitchFamily="34" charset="0"/>
                <a:sym typeface="Calibri"/>
              </a:rPr>
              <a:t>Challenges</a:t>
            </a:r>
            <a:endParaRPr lang="en-US" dirty="0">
              <a:latin typeface="Calibri" panose="020F0502020204030204" pitchFamily="34" charset="0"/>
              <a:cs typeface="Arial" panose="020B0604020202020204" pitchFamily="34" charset="0"/>
            </a:endParaRPr>
          </a:p>
        </p:txBody>
      </p:sp>
      <p:sp>
        <p:nvSpPr>
          <p:cNvPr id="3" name="Content Placeholder 2"/>
          <p:cNvSpPr>
            <a:spLocks noGrp="1"/>
          </p:cNvSpPr>
          <p:nvPr>
            <p:ph idx="1"/>
          </p:nvPr>
        </p:nvSpPr>
        <p:spPr>
          <a:xfrm>
            <a:off x="1981200" y="1524001"/>
            <a:ext cx="8229600" cy="4525963"/>
          </a:xfrm>
        </p:spPr>
        <p:txBody>
          <a:bodyPr>
            <a:normAutofit/>
          </a:bodyPr>
          <a:lstStyle/>
          <a:p>
            <a:pPr marL="0" indent="0">
              <a:spcBef>
                <a:spcPts val="0"/>
              </a:spcBef>
              <a:buClr>
                <a:schemeClr val="dk1"/>
              </a:buClr>
              <a:buSzPct val="25000"/>
              <a:buNone/>
            </a:pPr>
            <a:r>
              <a:rPr lang="en-US" dirty="0">
                <a:solidFill>
                  <a:schemeClr val="dk1"/>
                </a:solidFill>
                <a:latin typeface="Calibri" panose="020F0502020204030204" pitchFamily="34" charset="0"/>
                <a:ea typeface="Calibri"/>
                <a:cs typeface="Arial" panose="020B0604020202020204" pitchFamily="34" charset="0"/>
                <a:sym typeface="Calibri"/>
              </a:rPr>
              <a:t>The Water Fund faces three challenges to effective and successful implementation:</a:t>
            </a:r>
          </a:p>
          <a:p>
            <a:pPr marL="514350" indent="-514350">
              <a:spcBef>
                <a:spcPts val="640"/>
              </a:spcBef>
              <a:buClr>
                <a:schemeClr val="dk1"/>
              </a:buClr>
              <a:buSzPct val="100000"/>
              <a:buFont typeface="Calibri"/>
              <a:buAutoNum type="arabicPeriod"/>
            </a:pPr>
            <a:r>
              <a:rPr lang="en-US" dirty="0">
                <a:solidFill>
                  <a:schemeClr val="dk1"/>
                </a:solidFill>
                <a:latin typeface="Calibri" panose="020F0502020204030204" pitchFamily="34" charset="0"/>
                <a:ea typeface="Calibri"/>
                <a:cs typeface="Arial" panose="020B0604020202020204" pitchFamily="34" charset="0"/>
                <a:sym typeface="Calibri"/>
              </a:rPr>
              <a:t>Sufficient capitalization to adequately resource activities and staff.</a:t>
            </a:r>
          </a:p>
          <a:p>
            <a:pPr marL="514350" indent="-514350">
              <a:spcBef>
                <a:spcPts val="640"/>
              </a:spcBef>
              <a:buClr>
                <a:schemeClr val="dk1"/>
              </a:buClr>
              <a:buSzPct val="100000"/>
              <a:buFont typeface="Calibri"/>
              <a:buAutoNum type="arabicPeriod"/>
            </a:pPr>
            <a:r>
              <a:rPr lang="en-US" dirty="0">
                <a:solidFill>
                  <a:schemeClr val="dk1"/>
                </a:solidFill>
                <a:latin typeface="Calibri" panose="020F0502020204030204" pitchFamily="34" charset="0"/>
                <a:ea typeface="Calibri"/>
                <a:cs typeface="Arial" panose="020B0604020202020204" pitchFamily="34" charset="0"/>
                <a:sym typeface="Calibri"/>
              </a:rPr>
              <a:t>Providing recognized, streamlined, and efficient process to partners.</a:t>
            </a:r>
          </a:p>
          <a:p>
            <a:pPr marL="514350" indent="-514350">
              <a:spcBef>
                <a:spcPts val="640"/>
              </a:spcBef>
              <a:buClr>
                <a:schemeClr val="dk1"/>
              </a:buClr>
              <a:buSzPct val="100000"/>
              <a:buFont typeface="Calibri"/>
              <a:buAutoNum type="arabicPeriod"/>
            </a:pPr>
            <a:r>
              <a:rPr lang="en-US" dirty="0">
                <a:solidFill>
                  <a:schemeClr val="dk1"/>
                </a:solidFill>
                <a:latin typeface="Calibri" panose="020F0502020204030204" pitchFamily="34" charset="0"/>
                <a:ea typeface="Calibri"/>
                <a:cs typeface="Arial" panose="020B0604020202020204" pitchFamily="34" charset="0"/>
                <a:sym typeface="Calibri"/>
              </a:rPr>
              <a:t>Navigating regulatory uncertainties to generate sustained revenue.</a:t>
            </a:r>
          </a:p>
        </p:txBody>
      </p:sp>
    </p:spTree>
    <p:extLst>
      <p:ext uri="{BB962C8B-B14F-4D97-AF65-F5344CB8AC3E}">
        <p14:creationId xmlns:p14="http://schemas.microsoft.com/office/powerpoint/2010/main" val="128664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Remedies:</a:t>
            </a:r>
            <a:br>
              <a:rPr lang="en-US" dirty="0"/>
            </a:br>
            <a:r>
              <a:rPr lang="en-US" dirty="0"/>
              <a:t>Which of these is the Water Fund?</a:t>
            </a:r>
          </a:p>
        </p:txBody>
      </p:sp>
      <p:sp>
        <p:nvSpPr>
          <p:cNvPr id="3" name="Content Placeholder 2"/>
          <p:cNvSpPr>
            <a:spLocks noGrp="1"/>
          </p:cNvSpPr>
          <p:nvPr>
            <p:ph idx="1"/>
          </p:nvPr>
        </p:nvSpPr>
        <p:spPr/>
        <p:txBody>
          <a:bodyPr/>
          <a:lstStyle/>
          <a:p>
            <a:pPr>
              <a:lnSpc>
                <a:spcPct val="110000"/>
              </a:lnSpc>
            </a:pPr>
            <a:r>
              <a:rPr lang="en-US" dirty="0">
                <a:latin typeface="Calibri"/>
                <a:cs typeface="Calibri"/>
              </a:rPr>
              <a:t>Compensate those harmed directly</a:t>
            </a:r>
          </a:p>
          <a:p>
            <a:pPr lvl="1">
              <a:lnSpc>
                <a:spcPct val="110000"/>
              </a:lnSpc>
            </a:pPr>
            <a:r>
              <a:rPr lang="en-US" dirty="0">
                <a:latin typeface="Calibri"/>
                <a:cs typeface="Calibri"/>
              </a:rPr>
              <a:t>Property rights assumption (Coase Theorem)</a:t>
            </a:r>
          </a:p>
          <a:p>
            <a:pPr>
              <a:lnSpc>
                <a:spcPct val="110000"/>
              </a:lnSpc>
            </a:pPr>
            <a:r>
              <a:rPr lang="en-US" dirty="0">
                <a:latin typeface="Calibri"/>
                <a:cs typeface="Calibri"/>
              </a:rPr>
              <a:t>Lawsuits</a:t>
            </a:r>
          </a:p>
          <a:p>
            <a:pPr>
              <a:lnSpc>
                <a:spcPct val="110000"/>
              </a:lnSpc>
            </a:pPr>
            <a:r>
              <a:rPr lang="en-US" dirty="0">
                <a:latin typeface="Calibri"/>
                <a:cs typeface="Calibri"/>
              </a:rPr>
              <a:t>Pollution Standards (Command-and-Control)</a:t>
            </a:r>
          </a:p>
          <a:p>
            <a:pPr>
              <a:lnSpc>
                <a:spcPct val="110000"/>
              </a:lnSpc>
            </a:pPr>
            <a:r>
              <a:rPr lang="en-US" dirty="0">
                <a:latin typeface="Calibri"/>
                <a:cs typeface="Calibri"/>
              </a:rPr>
              <a:t>Tax Pollution</a:t>
            </a:r>
          </a:p>
          <a:p>
            <a:pPr lvl="1">
              <a:lnSpc>
                <a:spcPct val="110000"/>
              </a:lnSpc>
            </a:pPr>
            <a:r>
              <a:rPr lang="en-US" dirty="0">
                <a:latin typeface="Calibri"/>
                <a:cs typeface="Calibri"/>
              </a:rPr>
              <a:t>Examples (Solid waste pay-per-throw policy, turtle harvest tax, water pollution taxes, development impact fees)</a:t>
            </a:r>
          </a:p>
          <a:p>
            <a:pPr lvl="1">
              <a:lnSpc>
                <a:spcPct val="110000"/>
              </a:lnSpc>
            </a:pPr>
            <a:r>
              <a:rPr lang="en-US" dirty="0">
                <a:latin typeface="Calibri"/>
                <a:cs typeface="Calibri"/>
              </a:rPr>
              <a:t>Challenge - finding appropriate tax rates</a:t>
            </a:r>
          </a:p>
          <a:p>
            <a:r>
              <a:rPr lang="en-US" dirty="0">
                <a:latin typeface="Calibri"/>
                <a:cs typeface="Calibri"/>
              </a:rPr>
              <a:t>Green labeling</a:t>
            </a:r>
          </a:p>
        </p:txBody>
      </p:sp>
    </p:spTree>
    <p:extLst>
      <p:ext uri="{BB962C8B-B14F-4D97-AF65-F5344CB8AC3E}">
        <p14:creationId xmlns:p14="http://schemas.microsoft.com/office/powerpoint/2010/main" val="46429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How does the Water Fund “remedy” negative externalities?</a:t>
            </a:r>
          </a:p>
          <a:p>
            <a:r>
              <a:rPr lang="en-US" sz="2800" dirty="0"/>
              <a:t>The Water Fund puts a </a:t>
            </a:r>
            <a:r>
              <a:rPr lang="en-US" sz="2800" u="sng" dirty="0"/>
              <a:t>price</a:t>
            </a:r>
            <a:r>
              <a:rPr lang="en-US" sz="2800" dirty="0"/>
              <a:t> on a pound of pollution</a:t>
            </a:r>
          </a:p>
          <a:p>
            <a:r>
              <a:rPr lang="en-US" sz="2800" dirty="0"/>
              <a:t>Sets up a “market” for the pollution reduction</a:t>
            </a:r>
          </a:p>
        </p:txBody>
      </p:sp>
    </p:spTree>
    <p:extLst>
      <p:ext uri="{BB962C8B-B14F-4D97-AF65-F5344CB8AC3E}">
        <p14:creationId xmlns:p14="http://schemas.microsoft.com/office/powerpoint/2010/main" val="39878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this statement?</a:t>
            </a:r>
          </a:p>
        </p:txBody>
      </p:sp>
      <p:sp>
        <p:nvSpPr>
          <p:cNvPr id="3" name="Content Placeholder 2"/>
          <p:cNvSpPr>
            <a:spLocks noGrp="1"/>
          </p:cNvSpPr>
          <p:nvPr>
            <p:ph idx="1"/>
          </p:nvPr>
        </p:nvSpPr>
        <p:spPr/>
        <p:txBody>
          <a:bodyPr>
            <a:normAutofit/>
          </a:bodyPr>
          <a:lstStyle/>
          <a:p>
            <a:pPr marL="0" indent="0" algn="ctr">
              <a:buNone/>
            </a:pPr>
            <a:r>
              <a:rPr lang="en-US" sz="4000" b="1" dirty="0"/>
              <a:t>“DO YOU BELIEVE IN CLIMATE CHANGE?”</a:t>
            </a:r>
          </a:p>
        </p:txBody>
      </p:sp>
    </p:spTree>
    <p:extLst>
      <p:ext uri="{BB962C8B-B14F-4D97-AF65-F5344CB8AC3E}">
        <p14:creationId xmlns:p14="http://schemas.microsoft.com/office/powerpoint/2010/main" val="4166834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Climate Change</a:t>
            </a:r>
            <a:br>
              <a:rPr lang="en-US" dirty="0"/>
            </a:br>
            <a:r>
              <a:rPr lang="en-US" dirty="0"/>
              <a:t>student views</a:t>
            </a:r>
          </a:p>
        </p:txBody>
      </p:sp>
      <p:sp>
        <p:nvSpPr>
          <p:cNvPr id="3" name="Content Placeholder 2"/>
          <p:cNvSpPr>
            <a:spLocks noGrp="1"/>
          </p:cNvSpPr>
          <p:nvPr>
            <p:ph idx="1"/>
          </p:nvPr>
        </p:nvSpPr>
        <p:spPr/>
        <p:txBody>
          <a:bodyPr/>
          <a:lstStyle/>
          <a:p>
            <a:pPr marL="0" indent="0">
              <a:buNone/>
            </a:pPr>
            <a:r>
              <a:rPr lang="en-US" sz="1800" dirty="0"/>
              <a:t>A) Agree strongly, B) Agree, C) Neutral, D) Disagree, E) Disagree strongly</a:t>
            </a:r>
          </a:p>
          <a:p>
            <a:pPr marL="0" indent="0">
              <a:buNone/>
            </a:pPr>
            <a:r>
              <a:rPr lang="en-US" dirty="0"/>
              <a:t>1) I am knowledgeable about climate change</a:t>
            </a:r>
          </a:p>
          <a:p>
            <a:pPr marL="0" indent="0">
              <a:buNone/>
            </a:pPr>
            <a:r>
              <a:rPr lang="en-US" dirty="0"/>
              <a:t>2) I am uncertain that climate change is really happening</a:t>
            </a:r>
          </a:p>
          <a:p>
            <a:pPr marL="0" indent="0">
              <a:buNone/>
            </a:pPr>
            <a:r>
              <a:rPr lang="en-US" dirty="0"/>
              <a:t>3) The evidence for climate change is undeniable</a:t>
            </a:r>
          </a:p>
          <a:p>
            <a:pPr marL="0" indent="0">
              <a:buNone/>
            </a:pPr>
            <a:r>
              <a:rPr lang="en-US" dirty="0"/>
              <a:t>4) Human activities have no significant impact on global temperatures</a:t>
            </a:r>
          </a:p>
          <a:p>
            <a:pPr marL="0" indent="0">
              <a:buNone/>
            </a:pPr>
            <a:r>
              <a:rPr lang="en-US" dirty="0"/>
              <a:t>5) I do not believe that climate change is a real problem</a:t>
            </a:r>
          </a:p>
          <a:p>
            <a:pPr marL="0" indent="0">
              <a:buNone/>
            </a:pPr>
            <a:endParaRPr lang="en-US" dirty="0"/>
          </a:p>
          <a:p>
            <a:endParaRPr lang="en-US" dirty="0"/>
          </a:p>
        </p:txBody>
      </p:sp>
    </p:spTree>
    <p:extLst>
      <p:ext uri="{BB962C8B-B14F-4D97-AF65-F5344CB8AC3E}">
        <p14:creationId xmlns:p14="http://schemas.microsoft.com/office/powerpoint/2010/main" val="277696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EPA 2009 “decision”:</a:t>
            </a:r>
            <a:br>
              <a:rPr lang="en-US" dirty="0"/>
            </a:br>
            <a:br>
              <a:rPr lang="en-US" dirty="0"/>
            </a:br>
            <a:r>
              <a:rPr lang="en-US" dirty="0"/>
              <a:t>CO2 is a pollutant</a:t>
            </a:r>
          </a:p>
        </p:txBody>
      </p:sp>
      <p:pic>
        <p:nvPicPr>
          <p:cNvPr id="4" name="Content Placeholder 3"/>
          <p:cNvPicPr>
            <a:picLocks noGrp="1" noChangeAspect="1"/>
          </p:cNvPicPr>
          <p:nvPr>
            <p:ph idx="1"/>
          </p:nvPr>
        </p:nvPicPr>
        <p:blipFill>
          <a:blip r:embed="rId2"/>
          <a:stretch>
            <a:fillRect/>
          </a:stretch>
        </p:blipFill>
        <p:spPr>
          <a:xfrm>
            <a:off x="3914775" y="684758"/>
            <a:ext cx="6126163" cy="5211217"/>
          </a:xfrm>
          <a:prstGeom prst="rect">
            <a:avLst/>
          </a:prstGeom>
        </p:spPr>
      </p:pic>
      <p:sp>
        <p:nvSpPr>
          <p:cNvPr id="5" name="Rectangle 4"/>
          <p:cNvSpPr/>
          <p:nvPr/>
        </p:nvSpPr>
        <p:spPr>
          <a:xfrm>
            <a:off x="3914775" y="5895975"/>
            <a:ext cx="5174109" cy="369332"/>
          </a:xfrm>
          <a:prstGeom prst="rect">
            <a:avLst/>
          </a:prstGeom>
        </p:spPr>
        <p:txBody>
          <a:bodyPr wrap="none">
            <a:spAutoFit/>
          </a:bodyPr>
          <a:lstStyle/>
          <a:p>
            <a:r>
              <a:rPr lang="en-US" dirty="0"/>
              <a:t>http://www.wsj.com/articles/SB124001537515830975</a:t>
            </a:r>
          </a:p>
        </p:txBody>
      </p:sp>
    </p:spTree>
    <p:extLst>
      <p:ext uri="{BB962C8B-B14F-4D97-AF65-F5344CB8AC3E}">
        <p14:creationId xmlns:p14="http://schemas.microsoft.com/office/powerpoint/2010/main" val="1925861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4576" y="0"/>
            <a:ext cx="7543800" cy="6237463"/>
          </a:xfrm>
          <a:prstGeom prst="rect">
            <a:avLst/>
          </a:prstGeom>
        </p:spPr>
      </p:pic>
    </p:spTree>
    <p:extLst>
      <p:ext uri="{BB962C8B-B14F-4D97-AF65-F5344CB8AC3E}">
        <p14:creationId xmlns:p14="http://schemas.microsoft.com/office/powerpoint/2010/main" val="323626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in an  “inter-glacial”</a:t>
            </a:r>
          </a:p>
        </p:txBody>
      </p:sp>
      <p:pic>
        <p:nvPicPr>
          <p:cNvPr id="4" name="Content Placeholder 3"/>
          <p:cNvPicPr>
            <a:picLocks noGrp="1" noChangeAspect="1"/>
          </p:cNvPicPr>
          <p:nvPr>
            <p:ph idx="1"/>
          </p:nvPr>
        </p:nvPicPr>
        <p:blipFill>
          <a:blip r:embed="rId2"/>
          <a:stretch>
            <a:fillRect/>
          </a:stretch>
        </p:blipFill>
        <p:spPr>
          <a:xfrm>
            <a:off x="3868738" y="1296499"/>
            <a:ext cx="7315200" cy="4255476"/>
          </a:xfrm>
          <a:prstGeom prst="rect">
            <a:avLst/>
          </a:prstGeom>
        </p:spPr>
      </p:pic>
    </p:spTree>
    <p:extLst>
      <p:ext uri="{BB962C8B-B14F-4D97-AF65-F5344CB8AC3E}">
        <p14:creationId xmlns:p14="http://schemas.microsoft.com/office/powerpoint/2010/main" val="2784701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Sulfur dioxide cap and trade program</a:t>
            </a:r>
          </a:p>
        </p:txBody>
      </p:sp>
      <p:pic>
        <p:nvPicPr>
          <p:cNvPr id="4" name="Content Placeholder 3"/>
          <p:cNvPicPr>
            <a:picLocks noGrp="1" noChangeAspect="1"/>
          </p:cNvPicPr>
          <p:nvPr>
            <p:ph idx="1"/>
          </p:nvPr>
        </p:nvPicPr>
        <p:blipFill>
          <a:blip r:embed="rId2"/>
          <a:stretch>
            <a:fillRect/>
          </a:stretch>
        </p:blipFill>
        <p:spPr>
          <a:xfrm>
            <a:off x="3868738" y="1349381"/>
            <a:ext cx="7315200" cy="4149713"/>
          </a:xfrm>
          <a:prstGeom prst="rect">
            <a:avLst/>
          </a:prstGeom>
        </p:spPr>
      </p:pic>
      <p:sp>
        <p:nvSpPr>
          <p:cNvPr id="5" name="Rectangle 4"/>
          <p:cNvSpPr/>
          <p:nvPr/>
        </p:nvSpPr>
        <p:spPr>
          <a:xfrm>
            <a:off x="4257491" y="5540354"/>
            <a:ext cx="5915722" cy="369332"/>
          </a:xfrm>
          <a:prstGeom prst="rect">
            <a:avLst/>
          </a:prstGeom>
        </p:spPr>
        <p:txBody>
          <a:bodyPr wrap="none">
            <a:spAutoFit/>
          </a:bodyPr>
          <a:lstStyle/>
          <a:p>
            <a:r>
              <a:rPr lang="en-US" dirty="0"/>
              <a:t>https://www.epa.gov/airmarkets/clean-air-markets-progress</a:t>
            </a:r>
          </a:p>
        </p:txBody>
      </p:sp>
    </p:spTree>
    <p:extLst>
      <p:ext uri="{BB962C8B-B14F-4D97-AF65-F5344CB8AC3E}">
        <p14:creationId xmlns:p14="http://schemas.microsoft.com/office/powerpoint/2010/main" val="4092309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2009 The Waxman- Markey bill would have created a “cap and trade” for CO2</a:t>
            </a:r>
          </a:p>
        </p:txBody>
      </p:sp>
      <p:pic>
        <p:nvPicPr>
          <p:cNvPr id="4" name="Content Placeholder 3"/>
          <p:cNvPicPr>
            <a:picLocks noGrp="1" noChangeAspect="1"/>
          </p:cNvPicPr>
          <p:nvPr>
            <p:ph idx="1"/>
          </p:nvPr>
        </p:nvPicPr>
        <p:blipFill>
          <a:blip r:embed="rId2"/>
          <a:stretch>
            <a:fillRect/>
          </a:stretch>
        </p:blipFill>
        <p:spPr>
          <a:xfrm>
            <a:off x="3456728" y="691107"/>
            <a:ext cx="4066024" cy="3537046"/>
          </a:xfrm>
          <a:prstGeom prst="rect">
            <a:avLst/>
          </a:prstGeom>
        </p:spPr>
      </p:pic>
      <p:sp>
        <p:nvSpPr>
          <p:cNvPr id="5" name="Rectangle 4"/>
          <p:cNvSpPr/>
          <p:nvPr/>
        </p:nvSpPr>
        <p:spPr>
          <a:xfrm>
            <a:off x="3643314" y="6157749"/>
            <a:ext cx="6120906" cy="369332"/>
          </a:xfrm>
          <a:prstGeom prst="rect">
            <a:avLst/>
          </a:prstGeom>
        </p:spPr>
        <p:txBody>
          <a:bodyPr wrap="none">
            <a:spAutoFit/>
          </a:bodyPr>
          <a:lstStyle/>
          <a:p>
            <a:r>
              <a:rPr lang="en-US"/>
              <a:t>http://science.time.com/2010/07/26/why-the-climate-bill-died/</a:t>
            </a:r>
          </a:p>
        </p:txBody>
      </p:sp>
      <p:sp>
        <p:nvSpPr>
          <p:cNvPr id="3" name="Rectangle 2"/>
          <p:cNvSpPr/>
          <p:nvPr/>
        </p:nvSpPr>
        <p:spPr>
          <a:xfrm>
            <a:off x="7522752" y="1900878"/>
            <a:ext cx="3385810" cy="3970318"/>
          </a:xfrm>
          <a:prstGeom prst="rect">
            <a:avLst/>
          </a:prstGeom>
        </p:spPr>
        <p:txBody>
          <a:bodyPr wrap="square">
            <a:spAutoFit/>
          </a:bodyPr>
          <a:lstStyle/>
          <a:p>
            <a:r>
              <a:rPr lang="en-US" dirty="0">
                <a:solidFill>
                  <a:srgbClr val="000000"/>
                </a:solidFill>
                <a:latin typeface="Arial" panose="020B0604020202020204" pitchFamily="34" charset="0"/>
              </a:rPr>
              <a:t>"We worked intensively on it for six months ... seven days a week, long hours. The bill was a top priority for Chairman Waxman," said Barnett, now a consultant, adding, "The entire staff poured their hearts and souls into the effort because they thought it would do something to </a:t>
            </a:r>
            <a:r>
              <a:rPr lang="en-US" b="1" dirty="0">
                <a:solidFill>
                  <a:srgbClr val="000000"/>
                </a:solidFill>
                <a:latin typeface="Arial" panose="020B0604020202020204" pitchFamily="34" charset="0"/>
              </a:rPr>
              <a:t>solve the climate problem as well as create economic opportunities and keep costs low."</a:t>
            </a:r>
            <a:endParaRPr lang="en-US" b="1" dirty="0"/>
          </a:p>
        </p:txBody>
      </p:sp>
    </p:spTree>
    <p:extLst>
      <p:ext uri="{BB962C8B-B14F-4D97-AF65-F5344CB8AC3E}">
        <p14:creationId xmlns:p14="http://schemas.microsoft.com/office/powerpoint/2010/main" val="31803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Obama Climate change-</a:t>
            </a:r>
            <a:br>
              <a:rPr lang="en-US" dirty="0"/>
            </a:br>
            <a:r>
              <a:rPr lang="en-US" dirty="0"/>
              <a:t>State of the Union </a:t>
            </a:r>
            <a:r>
              <a:rPr lang="en-US" sz="1200" dirty="0"/>
              <a:t>(1/12/16, 9:31 PM ET)</a:t>
            </a:r>
          </a:p>
        </p:txBody>
      </p:sp>
      <p:sp>
        <p:nvSpPr>
          <p:cNvPr id="3" name="Content Placeholder 2"/>
          <p:cNvSpPr>
            <a:spLocks noGrp="1"/>
          </p:cNvSpPr>
          <p:nvPr>
            <p:ph idx="1"/>
          </p:nvPr>
        </p:nvSpPr>
        <p:spPr/>
        <p:txBody>
          <a:bodyPr>
            <a:normAutofit/>
          </a:bodyPr>
          <a:lstStyle/>
          <a:p>
            <a:pPr marL="0" indent="0">
              <a:buNone/>
            </a:pPr>
            <a:r>
              <a:rPr lang="en-US" sz="2400" dirty="0"/>
              <a:t>“We’ve got to accelerate the transition away from dirty energy,” the president said. “That’s why I’m going to push to change the way we manage our oil and coal resources, so that they better </a:t>
            </a:r>
            <a:r>
              <a:rPr lang="en-US" sz="2400" b="1" dirty="0"/>
              <a:t>reflect the costs they impose on taxpayers and our planet</a:t>
            </a:r>
            <a:r>
              <a:rPr lang="en-US" sz="2400" dirty="0"/>
              <a:t>. That way, we put money back into those communities and put tens of thousands of Americans to work building a 21st century transportation system.” </a:t>
            </a:r>
          </a:p>
        </p:txBody>
      </p:sp>
    </p:spTree>
    <p:extLst>
      <p:ext uri="{BB962C8B-B14F-4D97-AF65-F5344CB8AC3E}">
        <p14:creationId xmlns:p14="http://schemas.microsoft.com/office/powerpoint/2010/main" val="206153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Climate Change</a:t>
            </a:r>
            <a:br>
              <a:rPr lang="en-US" dirty="0"/>
            </a:br>
            <a:br>
              <a:rPr lang="en-US" dirty="0"/>
            </a:br>
            <a:r>
              <a:rPr lang="en-US" dirty="0"/>
              <a:t>Policy first…</a:t>
            </a:r>
          </a:p>
        </p:txBody>
      </p:sp>
      <p:pic>
        <p:nvPicPr>
          <p:cNvPr id="4" name="Content Placeholder 3"/>
          <p:cNvPicPr>
            <a:picLocks noGrp="1" noChangeAspect="1"/>
          </p:cNvPicPr>
          <p:nvPr>
            <p:ph idx="1"/>
          </p:nvPr>
        </p:nvPicPr>
        <p:blipFill>
          <a:blip r:embed="rId2"/>
          <a:stretch>
            <a:fillRect/>
          </a:stretch>
        </p:blipFill>
        <p:spPr>
          <a:xfrm>
            <a:off x="3371850" y="802242"/>
            <a:ext cx="8255000" cy="4922778"/>
          </a:xfrm>
          <a:prstGeom prst="rect">
            <a:avLst/>
          </a:prstGeom>
        </p:spPr>
      </p:pic>
    </p:spTree>
    <p:extLst>
      <p:ext uri="{BB962C8B-B14F-4D97-AF65-F5344CB8AC3E}">
        <p14:creationId xmlns:p14="http://schemas.microsoft.com/office/powerpoint/2010/main" val="3798305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5788" y="877966"/>
            <a:ext cx="10755313" cy="5092924"/>
          </a:xfrm>
          <a:prstGeom prst="rect">
            <a:avLst/>
          </a:prstGeom>
        </p:spPr>
      </p:pic>
      <p:sp>
        <p:nvSpPr>
          <p:cNvPr id="5" name="Rectangle 4"/>
          <p:cNvSpPr/>
          <p:nvPr/>
        </p:nvSpPr>
        <p:spPr>
          <a:xfrm>
            <a:off x="585788" y="1628775"/>
            <a:ext cx="5043487" cy="23574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7643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Remedies:</a:t>
            </a:r>
          </a:p>
        </p:txBody>
      </p:sp>
      <p:sp>
        <p:nvSpPr>
          <p:cNvPr id="3" name="Content Placeholder 2"/>
          <p:cNvSpPr>
            <a:spLocks noGrp="1"/>
          </p:cNvSpPr>
          <p:nvPr>
            <p:ph idx="1"/>
          </p:nvPr>
        </p:nvSpPr>
        <p:spPr/>
        <p:txBody>
          <a:bodyPr/>
          <a:lstStyle/>
          <a:p>
            <a:pPr>
              <a:lnSpc>
                <a:spcPct val="110000"/>
              </a:lnSpc>
            </a:pPr>
            <a:r>
              <a:rPr lang="en-US" dirty="0">
                <a:latin typeface="Calibri"/>
                <a:cs typeface="Calibri"/>
              </a:rPr>
              <a:t>Compensate those harmed directly</a:t>
            </a:r>
          </a:p>
          <a:p>
            <a:pPr lvl="1">
              <a:lnSpc>
                <a:spcPct val="110000"/>
              </a:lnSpc>
            </a:pPr>
            <a:r>
              <a:rPr lang="en-US" dirty="0">
                <a:latin typeface="Calibri"/>
                <a:cs typeface="Calibri"/>
              </a:rPr>
              <a:t>Property rights assumption (Coase Theorem)</a:t>
            </a:r>
          </a:p>
          <a:p>
            <a:pPr>
              <a:lnSpc>
                <a:spcPct val="110000"/>
              </a:lnSpc>
            </a:pPr>
            <a:r>
              <a:rPr lang="en-US" dirty="0">
                <a:latin typeface="Calibri"/>
                <a:cs typeface="Calibri"/>
              </a:rPr>
              <a:t>Lawsuits</a:t>
            </a:r>
          </a:p>
          <a:p>
            <a:pPr>
              <a:lnSpc>
                <a:spcPct val="110000"/>
              </a:lnSpc>
            </a:pPr>
            <a:r>
              <a:rPr lang="en-US" b="1" dirty="0">
                <a:latin typeface="Calibri"/>
                <a:cs typeface="Calibri"/>
              </a:rPr>
              <a:t>Pollution Standards (Command-and-Control)</a:t>
            </a:r>
          </a:p>
          <a:p>
            <a:pPr>
              <a:lnSpc>
                <a:spcPct val="110000"/>
              </a:lnSpc>
            </a:pPr>
            <a:r>
              <a:rPr lang="en-US" b="1" dirty="0">
                <a:latin typeface="Calibri"/>
                <a:cs typeface="Calibri"/>
              </a:rPr>
              <a:t>Tax Pollution</a:t>
            </a:r>
          </a:p>
          <a:p>
            <a:pPr lvl="1">
              <a:lnSpc>
                <a:spcPct val="110000"/>
              </a:lnSpc>
            </a:pPr>
            <a:r>
              <a:rPr lang="en-US" dirty="0">
                <a:latin typeface="Calibri"/>
                <a:cs typeface="Calibri"/>
              </a:rPr>
              <a:t>Examples (Solid waste pay-per-throw policy, turtle harvest tax, water pollution taxes, development impact fees)</a:t>
            </a:r>
          </a:p>
          <a:p>
            <a:pPr lvl="1">
              <a:lnSpc>
                <a:spcPct val="110000"/>
              </a:lnSpc>
            </a:pPr>
            <a:r>
              <a:rPr lang="en-US" dirty="0">
                <a:latin typeface="Calibri"/>
                <a:cs typeface="Calibri"/>
              </a:rPr>
              <a:t>Challenge - finding appropriate tax rates</a:t>
            </a:r>
          </a:p>
          <a:p>
            <a:r>
              <a:rPr lang="en-US" dirty="0">
                <a:latin typeface="Calibri"/>
                <a:cs typeface="Calibri"/>
              </a:rPr>
              <a:t>Green labeling</a:t>
            </a:r>
          </a:p>
        </p:txBody>
      </p:sp>
    </p:spTree>
    <p:extLst>
      <p:ext uri="{BB962C8B-B14F-4D97-AF65-F5344CB8AC3E}">
        <p14:creationId xmlns:p14="http://schemas.microsoft.com/office/powerpoint/2010/main" val="288956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Social Cost of Carbon?”</a:t>
            </a:r>
          </a:p>
        </p:txBody>
      </p:sp>
      <p:sp>
        <p:nvSpPr>
          <p:cNvPr id="3" name="Content Placeholder 2"/>
          <p:cNvSpPr>
            <a:spLocks noGrp="1"/>
          </p:cNvSpPr>
          <p:nvPr>
            <p:ph idx="1"/>
          </p:nvPr>
        </p:nvSpPr>
        <p:spPr/>
        <p:txBody>
          <a:bodyPr/>
          <a:lstStyle/>
          <a:p>
            <a:r>
              <a:rPr lang="en-US" dirty="0"/>
              <a:t>“Starting with the easiest part first, according to the U.S. Environmental Protection Agency the SCC is “an estimate of the economic damages associated </a:t>
            </a:r>
            <a:r>
              <a:rPr lang="en-US" b="1" dirty="0"/>
              <a:t>with a small increase in carbon dioxide (CO2) emissions</a:t>
            </a:r>
            <a:r>
              <a:rPr lang="en-US" dirty="0"/>
              <a:t>, conventionally one metric ton, in a given year. This dollar figure also represents the </a:t>
            </a:r>
            <a:r>
              <a:rPr lang="en-US" b="1" dirty="0"/>
              <a:t>value of damages avoided </a:t>
            </a:r>
            <a:r>
              <a:rPr lang="en-US" dirty="0"/>
              <a:t>for a small emission reduction (i.e. the benefit of a CO2 reduction).” In its simplest terms, the SCC is a figure that tries to place a </a:t>
            </a:r>
            <a:r>
              <a:rPr lang="en-US" b="1" dirty="0"/>
              <a:t>value on the damage done or damage avoided </a:t>
            </a:r>
            <a:r>
              <a:rPr lang="en-US" dirty="0"/>
              <a:t>by emitting a discrete amount of carbon dioxide.”</a:t>
            </a:r>
          </a:p>
          <a:p>
            <a:pPr marL="0" indent="0">
              <a:buNone/>
            </a:pPr>
            <a:r>
              <a:rPr lang="en-US" dirty="0">
                <a:hlinkClick r:id="rId2"/>
              </a:rPr>
              <a:t>https://www.csis.org/analysis/what-social-cost-carbon</a:t>
            </a:r>
            <a:endParaRPr lang="en-US" dirty="0"/>
          </a:p>
          <a:p>
            <a:pPr marL="0" indent="0">
              <a:buNone/>
            </a:pPr>
            <a:endParaRPr lang="en-US" dirty="0"/>
          </a:p>
          <a:p>
            <a:pPr marL="0" indent="0">
              <a:buNone/>
            </a:pPr>
            <a:r>
              <a:rPr lang="en-US" sz="3200" dirty="0"/>
              <a:t>One recent estimate is $31 per metric ton</a:t>
            </a:r>
          </a:p>
          <a:p>
            <a:pPr marL="0" indent="0">
              <a:buNone/>
            </a:pPr>
            <a:r>
              <a:rPr lang="en-US" dirty="0">
                <a:hlinkClick r:id="rId3"/>
              </a:rPr>
              <a:t>http://www.pnas.org/content/114/7/1518.full</a:t>
            </a:r>
            <a:endParaRPr lang="en-US" dirty="0"/>
          </a:p>
          <a:p>
            <a:pPr marL="0" indent="0">
              <a:buNone/>
            </a:pPr>
            <a:endParaRPr lang="en-US" dirty="0"/>
          </a:p>
        </p:txBody>
      </p:sp>
    </p:spTree>
    <p:extLst>
      <p:ext uri="{BB962C8B-B14F-4D97-AF65-F5344CB8AC3E}">
        <p14:creationId xmlns:p14="http://schemas.microsoft.com/office/powerpoint/2010/main" val="321147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Cost of Carbon</a:t>
            </a:r>
          </a:p>
        </p:txBody>
      </p:sp>
      <p:pic>
        <p:nvPicPr>
          <p:cNvPr id="4" name="Content Placeholder 3"/>
          <p:cNvPicPr>
            <a:picLocks noGrp="1" noChangeAspect="1"/>
          </p:cNvPicPr>
          <p:nvPr>
            <p:ph idx="1"/>
          </p:nvPr>
        </p:nvPicPr>
        <p:blipFill>
          <a:blip r:embed="rId2"/>
          <a:stretch>
            <a:fillRect/>
          </a:stretch>
        </p:blipFill>
        <p:spPr>
          <a:xfrm>
            <a:off x="3868738" y="1270240"/>
            <a:ext cx="7315200" cy="4307995"/>
          </a:xfrm>
          <a:prstGeom prst="rect">
            <a:avLst/>
          </a:prstGeom>
        </p:spPr>
      </p:pic>
    </p:spTree>
    <p:extLst>
      <p:ext uri="{BB962C8B-B14F-4D97-AF65-F5344CB8AC3E}">
        <p14:creationId xmlns:p14="http://schemas.microsoft.com/office/powerpoint/2010/main" val="3521112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Union of Concerned Scientists Three Facts:</a:t>
            </a:r>
            <a:br>
              <a:rPr lang="en-US" sz="2400" dirty="0"/>
            </a:br>
            <a:br>
              <a:rPr lang="en-US" sz="2400" dirty="0"/>
            </a:br>
            <a:r>
              <a:rPr lang="en-US" sz="2400" dirty="0">
                <a:hlinkClick r:id="rId2"/>
              </a:rPr>
              <a:t>http://blog.ucsusa.org/brenda-ekwurzel/epa-head-pruitt-on-climate-change-dead-wrong-three-fundamental-scientific-facts-he-needs-to-know</a:t>
            </a:r>
            <a:br>
              <a:rPr lang="en-US" sz="2400" dirty="0"/>
            </a:br>
            <a:endParaRPr lang="en-US" sz="2400" dirty="0"/>
          </a:p>
        </p:txBody>
      </p:sp>
      <p:pic>
        <p:nvPicPr>
          <p:cNvPr id="4" name="Content Placeholder 3"/>
          <p:cNvPicPr>
            <a:picLocks noGrp="1" noChangeAspect="1"/>
          </p:cNvPicPr>
          <p:nvPr>
            <p:ph idx="1"/>
          </p:nvPr>
        </p:nvPicPr>
        <p:blipFill>
          <a:blip r:embed="rId3"/>
          <a:stretch>
            <a:fillRect/>
          </a:stretch>
        </p:blipFill>
        <p:spPr>
          <a:xfrm>
            <a:off x="3868738" y="953753"/>
            <a:ext cx="7315200" cy="4940968"/>
          </a:xfrm>
          <a:prstGeom prst="rect">
            <a:avLst/>
          </a:prstGeom>
        </p:spPr>
      </p:pic>
    </p:spTree>
    <p:extLst>
      <p:ext uri="{BB962C8B-B14F-4D97-AF65-F5344CB8AC3E}">
        <p14:creationId xmlns:p14="http://schemas.microsoft.com/office/powerpoint/2010/main" val="1897379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Trump has a different path</a:t>
            </a:r>
          </a:p>
        </p:txBody>
      </p:sp>
      <p:pic>
        <p:nvPicPr>
          <p:cNvPr id="4" name="Content Placeholder 3"/>
          <p:cNvPicPr>
            <a:picLocks noGrp="1" noChangeAspect="1"/>
          </p:cNvPicPr>
          <p:nvPr>
            <p:ph idx="1"/>
          </p:nvPr>
        </p:nvPicPr>
        <p:blipFill>
          <a:blip r:embed="rId2"/>
          <a:stretch>
            <a:fillRect/>
          </a:stretch>
        </p:blipFill>
        <p:spPr>
          <a:xfrm>
            <a:off x="4240925" y="623831"/>
            <a:ext cx="6139387" cy="5601194"/>
          </a:xfrm>
          <a:prstGeom prst="rect">
            <a:avLst/>
          </a:prstGeom>
        </p:spPr>
      </p:pic>
      <p:sp>
        <p:nvSpPr>
          <p:cNvPr id="5" name="Rectangle 4"/>
          <p:cNvSpPr/>
          <p:nvPr/>
        </p:nvSpPr>
        <p:spPr>
          <a:xfrm>
            <a:off x="4240925" y="6211669"/>
            <a:ext cx="6096000" cy="646331"/>
          </a:xfrm>
          <a:prstGeom prst="rect">
            <a:avLst/>
          </a:prstGeom>
        </p:spPr>
        <p:txBody>
          <a:bodyPr>
            <a:spAutoFit/>
          </a:bodyPr>
          <a:lstStyle/>
          <a:p>
            <a:r>
              <a:rPr lang="en-US" dirty="0"/>
              <a:t>http://www.cnbc.com/2017/03/28/trump-is-killing-obamas-clean-power-plan-the-hard-part-comes-next.html</a:t>
            </a:r>
          </a:p>
        </p:txBody>
      </p:sp>
    </p:spTree>
    <p:extLst>
      <p:ext uri="{BB962C8B-B14F-4D97-AF65-F5344CB8AC3E}">
        <p14:creationId xmlns:p14="http://schemas.microsoft.com/office/powerpoint/2010/main" val="288300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externalities</a:t>
            </a:r>
          </a:p>
        </p:txBody>
      </p:sp>
      <p:sp>
        <p:nvSpPr>
          <p:cNvPr id="3" name="Content Placeholder 2"/>
          <p:cNvSpPr>
            <a:spLocks noGrp="1"/>
          </p:cNvSpPr>
          <p:nvPr>
            <p:ph idx="1"/>
          </p:nvPr>
        </p:nvSpPr>
        <p:spPr/>
        <p:txBody>
          <a:bodyPr>
            <a:normAutofit/>
          </a:bodyPr>
          <a:lstStyle/>
          <a:p>
            <a:pPr>
              <a:lnSpc>
                <a:spcPct val="80000"/>
              </a:lnSpc>
            </a:pPr>
            <a:r>
              <a:rPr lang="en-US" sz="3200" dirty="0">
                <a:latin typeface="Calibri"/>
                <a:cs typeface="Calibri"/>
              </a:rPr>
              <a:t>External costs occur when a decision maker chooses a level of production or consumption and does not fully bear the costs of his or her actions</a:t>
            </a:r>
          </a:p>
          <a:p>
            <a:pPr lvl="1">
              <a:lnSpc>
                <a:spcPct val="80000"/>
              </a:lnSpc>
            </a:pPr>
            <a:endParaRPr lang="en-US" sz="2800" u="sng" dirty="0">
              <a:latin typeface="Calibri"/>
              <a:cs typeface="Calibri"/>
            </a:endParaRPr>
          </a:p>
          <a:p>
            <a:pPr lvl="1">
              <a:lnSpc>
                <a:spcPct val="80000"/>
              </a:lnSpc>
            </a:pPr>
            <a:r>
              <a:rPr lang="en-US" sz="2800" dirty="0">
                <a:latin typeface="Calibri"/>
                <a:cs typeface="Calibri"/>
              </a:rPr>
              <a:t>Party A makes a decision, which harms Party B, with no compensation and Party B had no say</a:t>
            </a:r>
          </a:p>
          <a:p>
            <a:pPr marL="502920" lvl="1" indent="0">
              <a:lnSpc>
                <a:spcPct val="80000"/>
              </a:lnSpc>
              <a:buNone/>
            </a:pPr>
            <a:endParaRPr lang="en-US" sz="2800" dirty="0">
              <a:latin typeface="Calibri"/>
              <a:cs typeface="Calibri"/>
            </a:endParaRPr>
          </a:p>
          <a:p>
            <a:pPr lvl="1">
              <a:lnSpc>
                <a:spcPct val="80000"/>
              </a:lnSpc>
            </a:pPr>
            <a:r>
              <a:rPr lang="en-US" sz="2800" dirty="0">
                <a:latin typeface="Calibri"/>
                <a:cs typeface="Calibri"/>
              </a:rPr>
              <a:t>Frequently happens in natural resource setting—less so in other situations</a:t>
            </a:r>
          </a:p>
          <a:p>
            <a:endParaRPr lang="en-US" dirty="0"/>
          </a:p>
        </p:txBody>
      </p:sp>
    </p:spTree>
    <p:extLst>
      <p:ext uri="{BB962C8B-B14F-4D97-AF65-F5344CB8AC3E}">
        <p14:creationId xmlns:p14="http://schemas.microsoft.com/office/powerpoint/2010/main" val="15713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notes</a:t>
            </a:r>
          </a:p>
        </p:txBody>
      </p:sp>
      <p:sp>
        <p:nvSpPr>
          <p:cNvPr id="3" name="Content Placeholder 2"/>
          <p:cNvSpPr>
            <a:spLocks noGrp="1"/>
          </p:cNvSpPr>
          <p:nvPr>
            <p:ph idx="1"/>
          </p:nvPr>
        </p:nvSpPr>
        <p:spPr/>
        <p:txBody>
          <a:bodyPr/>
          <a:lstStyle/>
          <a:p>
            <a:r>
              <a:rPr lang="en-US" sz="2400" dirty="0"/>
              <a:t>Nearly half of the largest U.S. corporations have set their own targets for emissions reductions, even as the Trump administration retreats from environmental commitments. (WSJ, April27, 2017)</a:t>
            </a:r>
          </a:p>
          <a:p>
            <a:r>
              <a:rPr lang="en-US" sz="2400" dirty="0"/>
              <a:t>In the U.S., there are more than two jobs in the solar industry for each job in coal (WSJ, April27, 2017)</a:t>
            </a:r>
          </a:p>
          <a:p>
            <a:endParaRPr lang="en-US" dirty="0"/>
          </a:p>
        </p:txBody>
      </p:sp>
    </p:spTree>
    <p:extLst>
      <p:ext uri="{BB962C8B-B14F-4D97-AF65-F5344CB8AC3E}">
        <p14:creationId xmlns:p14="http://schemas.microsoft.com/office/powerpoint/2010/main" val="2750513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lets back track…</a:t>
            </a:r>
            <a:br>
              <a:rPr lang="en-US" dirty="0"/>
            </a:br>
            <a:br>
              <a:rPr lang="en-US" dirty="0"/>
            </a:br>
            <a:r>
              <a:rPr lang="en-US" dirty="0"/>
              <a:t>to Science</a:t>
            </a:r>
          </a:p>
        </p:txBody>
      </p:sp>
      <p:sp>
        <p:nvSpPr>
          <p:cNvPr id="3" name="Content Placeholder 2"/>
          <p:cNvSpPr>
            <a:spLocks noGrp="1"/>
          </p:cNvSpPr>
          <p:nvPr>
            <p:ph idx="1"/>
          </p:nvPr>
        </p:nvSpPr>
        <p:spPr/>
        <p:txBody>
          <a:bodyPr/>
          <a:lstStyle/>
          <a:p>
            <a:r>
              <a:rPr lang="en-US" sz="2800" dirty="0"/>
              <a:t>Richard Alley</a:t>
            </a:r>
          </a:p>
          <a:p>
            <a:r>
              <a:rPr lang="en-US" sz="2800" dirty="0"/>
              <a:t>Geology</a:t>
            </a:r>
          </a:p>
          <a:p>
            <a:r>
              <a:rPr lang="en-US" sz="2800" dirty="0"/>
              <a:t>Milankovitch Cycles</a:t>
            </a:r>
          </a:p>
          <a:p>
            <a:endParaRPr lang="en-US" dirty="0"/>
          </a:p>
        </p:txBody>
      </p:sp>
    </p:spTree>
    <p:extLst>
      <p:ext uri="{BB962C8B-B14F-4D97-AF65-F5344CB8AC3E}">
        <p14:creationId xmlns:p14="http://schemas.microsoft.com/office/powerpoint/2010/main" val="3872586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Richard Alley</a:t>
            </a:r>
          </a:p>
        </p:txBody>
      </p:sp>
      <p:sp>
        <p:nvSpPr>
          <p:cNvPr id="3" name="Content Placeholder 2"/>
          <p:cNvSpPr>
            <a:spLocks noGrp="1"/>
          </p:cNvSpPr>
          <p:nvPr>
            <p:ph idx="1"/>
          </p:nvPr>
        </p:nvSpPr>
        <p:spPr/>
        <p:txBody>
          <a:bodyPr/>
          <a:lstStyle/>
          <a:p>
            <a:r>
              <a:rPr lang="en-US" dirty="0"/>
              <a:t>“Based on the evidence, about 97% of climate experts have concluded that human-caused climate change is happening.”</a:t>
            </a:r>
          </a:p>
          <a:p>
            <a:r>
              <a:rPr lang="en-US" dirty="0">
                <a:hlinkClick r:id="rId2"/>
              </a:rPr>
              <a:t>http://whatweknow.aaas.org/richard-alley/</a:t>
            </a:r>
            <a:endParaRPr lang="en-US" dirty="0"/>
          </a:p>
          <a:p>
            <a:r>
              <a:rPr lang="en-US" dirty="0"/>
              <a:t>CO2 and ice cores </a:t>
            </a:r>
            <a:r>
              <a:rPr lang="en-US" dirty="0">
                <a:hlinkClick r:id="rId3"/>
              </a:rPr>
              <a:t>https://www.youtube.com/watch?v=oHzADl-XID8</a:t>
            </a:r>
            <a:endParaRPr lang="en-US" dirty="0"/>
          </a:p>
          <a:p>
            <a:pPr marL="0" indent="0">
              <a:buNone/>
            </a:pPr>
            <a:endParaRPr lang="en-US" dirty="0"/>
          </a:p>
          <a:p>
            <a:r>
              <a:rPr lang="en-US" dirty="0">
                <a:hlinkClick r:id="rId4"/>
              </a:rPr>
              <a:t>https://www.youtube.com/watch?v=ZVn_q4LKDKU</a:t>
            </a:r>
            <a:endParaRPr lang="en-US" dirty="0"/>
          </a:p>
          <a:p>
            <a:r>
              <a:rPr lang="en-US" dirty="0">
                <a:hlinkClick r:id="rId5"/>
              </a:rPr>
              <a:t>https://www.youtube.com/watch?v=yEUyjDyXCkE</a:t>
            </a:r>
            <a:endParaRPr lang="en-US" dirty="0"/>
          </a:p>
          <a:p>
            <a:endParaRPr lang="en-US" dirty="0"/>
          </a:p>
        </p:txBody>
      </p:sp>
    </p:spTree>
    <p:extLst>
      <p:ext uri="{BB962C8B-B14F-4D97-AF65-F5344CB8AC3E}">
        <p14:creationId xmlns:p14="http://schemas.microsoft.com/office/powerpoint/2010/main" val="3817029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9352" y="1769461"/>
            <a:ext cx="9724971" cy="3155785"/>
          </a:xfrm>
          <a:prstGeom prst="rect">
            <a:avLst/>
          </a:prstGeom>
        </p:spPr>
      </p:pic>
    </p:spTree>
    <p:extLst>
      <p:ext uri="{BB962C8B-B14F-4D97-AF65-F5344CB8AC3E}">
        <p14:creationId xmlns:p14="http://schemas.microsoft.com/office/powerpoint/2010/main" val="846383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great Cretaceous Seaway</a:t>
            </a:r>
          </a:p>
        </p:txBody>
      </p:sp>
      <p:pic>
        <p:nvPicPr>
          <p:cNvPr id="4" name="Content Placeholder 3"/>
          <p:cNvPicPr>
            <a:picLocks noGrp="1" noChangeAspect="1"/>
          </p:cNvPicPr>
          <p:nvPr>
            <p:ph idx="1"/>
          </p:nvPr>
        </p:nvPicPr>
        <p:blipFill>
          <a:blip r:embed="rId2"/>
          <a:stretch>
            <a:fillRect/>
          </a:stretch>
        </p:blipFill>
        <p:spPr>
          <a:xfrm>
            <a:off x="2671763" y="1314367"/>
            <a:ext cx="8407400" cy="4220121"/>
          </a:xfrm>
          <a:prstGeom prst="rect">
            <a:avLst/>
          </a:prstGeom>
        </p:spPr>
      </p:pic>
    </p:spTree>
    <p:extLst>
      <p:ext uri="{BB962C8B-B14F-4D97-AF65-F5344CB8AC3E}">
        <p14:creationId xmlns:p14="http://schemas.microsoft.com/office/powerpoint/2010/main" val="559215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 America” (93,000,000 years ago)</a:t>
            </a:r>
          </a:p>
        </p:txBody>
      </p:sp>
      <p:pic>
        <p:nvPicPr>
          <p:cNvPr id="4" name="Content Placeholder 3"/>
          <p:cNvPicPr>
            <a:picLocks noGrp="1" noChangeAspect="1"/>
          </p:cNvPicPr>
          <p:nvPr>
            <p:ph idx="1"/>
          </p:nvPr>
        </p:nvPicPr>
        <p:blipFill>
          <a:blip r:embed="rId2"/>
          <a:stretch>
            <a:fillRect/>
          </a:stretch>
        </p:blipFill>
        <p:spPr>
          <a:xfrm>
            <a:off x="3429000" y="-223402"/>
            <a:ext cx="6320151" cy="7081402"/>
          </a:xfrm>
          <a:prstGeom prst="rect">
            <a:avLst/>
          </a:prstGeom>
        </p:spPr>
      </p:pic>
    </p:spTree>
    <p:extLst>
      <p:ext uri="{BB962C8B-B14F-4D97-AF65-F5344CB8AC3E}">
        <p14:creationId xmlns:p14="http://schemas.microsoft.com/office/powerpoint/2010/main" val="421905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683230" cy="4572000"/>
          </a:xfrm>
          <a:prstGeom prst="rect">
            <a:avLst/>
          </a:prstGeom>
        </p:spPr>
      </p:pic>
      <p:pic>
        <p:nvPicPr>
          <p:cNvPr id="5" name="Picture 4"/>
          <p:cNvPicPr>
            <a:picLocks noChangeAspect="1"/>
          </p:cNvPicPr>
          <p:nvPr/>
        </p:nvPicPr>
        <p:blipFill>
          <a:blip r:embed="rId3"/>
          <a:stretch>
            <a:fillRect/>
          </a:stretch>
        </p:blipFill>
        <p:spPr>
          <a:xfrm>
            <a:off x="4434114" y="1781175"/>
            <a:ext cx="7620000" cy="5076825"/>
          </a:xfrm>
          <a:prstGeom prst="rect">
            <a:avLst/>
          </a:prstGeom>
        </p:spPr>
      </p:pic>
    </p:spTree>
    <p:extLst>
      <p:ext uri="{BB962C8B-B14F-4D97-AF65-F5344CB8AC3E}">
        <p14:creationId xmlns:p14="http://schemas.microsoft.com/office/powerpoint/2010/main" val="14019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Geology is cool</a:t>
            </a:r>
            <a:br>
              <a:rPr lang="en-US" dirty="0"/>
            </a:br>
            <a:r>
              <a:rPr lang="en-US" dirty="0"/>
              <a:t>and Calvin’s dad is wrong!</a:t>
            </a:r>
          </a:p>
        </p:txBody>
      </p:sp>
      <p:pic>
        <p:nvPicPr>
          <p:cNvPr id="4" name="Content Placeholder 3"/>
          <p:cNvPicPr>
            <a:picLocks noGrp="1" noChangeAspect="1"/>
          </p:cNvPicPr>
          <p:nvPr>
            <p:ph idx="1"/>
          </p:nvPr>
        </p:nvPicPr>
        <p:blipFill>
          <a:blip r:embed="rId2"/>
          <a:stretch>
            <a:fillRect/>
          </a:stretch>
        </p:blipFill>
        <p:spPr>
          <a:xfrm>
            <a:off x="4911725" y="933450"/>
            <a:ext cx="5229225" cy="4981575"/>
          </a:xfrm>
          <a:prstGeom prst="rect">
            <a:avLst/>
          </a:prstGeom>
        </p:spPr>
      </p:pic>
    </p:spTree>
    <p:extLst>
      <p:ext uri="{BB962C8B-B14F-4D97-AF65-F5344CB8AC3E}">
        <p14:creationId xmlns:p14="http://schemas.microsoft.com/office/powerpoint/2010/main" val="2728756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last glacial maximum (ice age)</a:t>
            </a:r>
          </a:p>
        </p:txBody>
      </p:sp>
      <p:pic>
        <p:nvPicPr>
          <p:cNvPr id="9" name="Content Placeholder 8"/>
          <p:cNvPicPr>
            <a:picLocks noGrp="1" noChangeAspect="1"/>
          </p:cNvPicPr>
          <p:nvPr>
            <p:ph idx="1"/>
          </p:nvPr>
        </p:nvPicPr>
        <p:blipFill>
          <a:blip r:embed="rId2"/>
          <a:stretch>
            <a:fillRect/>
          </a:stretch>
        </p:blipFill>
        <p:spPr>
          <a:xfrm>
            <a:off x="3904343" y="1476385"/>
            <a:ext cx="6870020" cy="3896085"/>
          </a:xfrm>
          <a:prstGeom prst="rect">
            <a:avLst/>
          </a:prstGeom>
        </p:spPr>
      </p:pic>
      <p:pic>
        <p:nvPicPr>
          <p:cNvPr id="10" name="Picture 9"/>
          <p:cNvPicPr>
            <a:picLocks noChangeAspect="1"/>
          </p:cNvPicPr>
          <p:nvPr/>
        </p:nvPicPr>
        <p:blipFill>
          <a:blip r:embed="rId3"/>
          <a:stretch>
            <a:fillRect/>
          </a:stretch>
        </p:blipFill>
        <p:spPr>
          <a:xfrm>
            <a:off x="3083126" y="1476385"/>
            <a:ext cx="8600533" cy="3936398"/>
          </a:xfrm>
          <a:prstGeom prst="rect">
            <a:avLst/>
          </a:prstGeom>
        </p:spPr>
      </p:pic>
    </p:spTree>
    <p:extLst>
      <p:ext uri="{BB962C8B-B14F-4D97-AF65-F5344CB8AC3E}">
        <p14:creationId xmlns:p14="http://schemas.microsoft.com/office/powerpoint/2010/main" val="201034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Ice Sheets (18,000 </a:t>
            </a:r>
            <a:r>
              <a:rPr lang="en-US" dirty="0" err="1"/>
              <a:t>ybp</a:t>
            </a:r>
            <a:r>
              <a:rPr lang="en-US" dirty="0"/>
              <a:t>)</a:t>
            </a:r>
          </a:p>
        </p:txBody>
      </p:sp>
      <p:pic>
        <p:nvPicPr>
          <p:cNvPr id="4" name="Content Placeholder 3"/>
          <p:cNvPicPr>
            <a:picLocks noGrp="1" noChangeAspect="1"/>
          </p:cNvPicPr>
          <p:nvPr>
            <p:ph idx="1"/>
          </p:nvPr>
        </p:nvPicPr>
        <p:blipFill>
          <a:blip r:embed="rId2"/>
          <a:stretch>
            <a:fillRect/>
          </a:stretch>
        </p:blipFill>
        <p:spPr>
          <a:xfrm>
            <a:off x="4112155" y="863600"/>
            <a:ext cx="6828366" cy="5121275"/>
          </a:xfrm>
          <a:prstGeom prst="rect">
            <a:avLst/>
          </a:prstGeom>
        </p:spPr>
      </p:pic>
    </p:spTree>
    <p:extLst>
      <p:ext uri="{BB962C8B-B14F-4D97-AF65-F5344CB8AC3E}">
        <p14:creationId xmlns:p14="http://schemas.microsoft.com/office/powerpoint/2010/main" val="57050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Remedies</a:t>
            </a:r>
          </a:p>
        </p:txBody>
      </p:sp>
      <p:sp>
        <p:nvSpPr>
          <p:cNvPr id="3" name="Content Placeholder 2"/>
          <p:cNvSpPr>
            <a:spLocks noGrp="1"/>
          </p:cNvSpPr>
          <p:nvPr>
            <p:ph idx="1"/>
          </p:nvPr>
        </p:nvSpPr>
        <p:spPr/>
        <p:txBody>
          <a:bodyPr/>
          <a:lstStyle/>
          <a:p>
            <a:pPr>
              <a:lnSpc>
                <a:spcPct val="110000"/>
              </a:lnSpc>
            </a:pPr>
            <a:r>
              <a:rPr lang="en-US" dirty="0"/>
              <a:t>“An ounce of prevention is worth a pound of cure.”</a:t>
            </a:r>
          </a:p>
          <a:p>
            <a:pPr marL="502920" lvl="1" indent="0">
              <a:lnSpc>
                <a:spcPct val="110000"/>
              </a:lnSpc>
              <a:buNone/>
            </a:pPr>
            <a:r>
              <a:rPr lang="en-US" dirty="0">
                <a:latin typeface="Calibri"/>
                <a:cs typeface="Calibri"/>
              </a:rPr>
              <a:t>~Benjamin Franklin</a:t>
            </a:r>
          </a:p>
          <a:p>
            <a:pPr>
              <a:lnSpc>
                <a:spcPct val="110000"/>
              </a:lnSpc>
            </a:pPr>
            <a:r>
              <a:rPr lang="en-US" dirty="0">
                <a:latin typeface="Calibri"/>
                <a:cs typeface="Calibri"/>
              </a:rPr>
              <a:t>Compensate those harmed directly</a:t>
            </a:r>
          </a:p>
          <a:p>
            <a:pPr lvl="1">
              <a:lnSpc>
                <a:spcPct val="110000"/>
              </a:lnSpc>
            </a:pPr>
            <a:r>
              <a:rPr lang="en-US" dirty="0">
                <a:latin typeface="Calibri"/>
                <a:cs typeface="Calibri"/>
              </a:rPr>
              <a:t>Property rights assumption (Coase Theorem)</a:t>
            </a:r>
          </a:p>
          <a:p>
            <a:pPr>
              <a:lnSpc>
                <a:spcPct val="110000"/>
              </a:lnSpc>
            </a:pPr>
            <a:r>
              <a:rPr lang="en-US" dirty="0">
                <a:latin typeface="Calibri"/>
                <a:cs typeface="Calibri"/>
              </a:rPr>
              <a:t>Lawsuits</a:t>
            </a:r>
          </a:p>
          <a:p>
            <a:pPr>
              <a:lnSpc>
                <a:spcPct val="110000"/>
              </a:lnSpc>
            </a:pPr>
            <a:r>
              <a:rPr lang="en-US" dirty="0">
                <a:latin typeface="Calibri"/>
                <a:cs typeface="Calibri"/>
              </a:rPr>
              <a:t>Pollution Standards (Command-and-Control)</a:t>
            </a:r>
          </a:p>
          <a:p>
            <a:pPr>
              <a:lnSpc>
                <a:spcPct val="110000"/>
              </a:lnSpc>
            </a:pPr>
            <a:r>
              <a:rPr lang="en-US" dirty="0">
                <a:latin typeface="Calibri"/>
                <a:cs typeface="Calibri"/>
              </a:rPr>
              <a:t>Tax Pollution</a:t>
            </a:r>
          </a:p>
          <a:p>
            <a:pPr lvl="1">
              <a:lnSpc>
                <a:spcPct val="110000"/>
              </a:lnSpc>
            </a:pPr>
            <a:r>
              <a:rPr lang="en-US" dirty="0">
                <a:latin typeface="Calibri"/>
                <a:cs typeface="Calibri"/>
              </a:rPr>
              <a:t>Examples (Solid waste pay-per-throw policy, turtle harvest tax, water pollution taxes, development impact fees)</a:t>
            </a:r>
          </a:p>
          <a:p>
            <a:pPr lvl="1">
              <a:lnSpc>
                <a:spcPct val="110000"/>
              </a:lnSpc>
            </a:pPr>
            <a:r>
              <a:rPr lang="en-US" dirty="0">
                <a:latin typeface="Calibri"/>
                <a:cs typeface="Calibri"/>
              </a:rPr>
              <a:t>Challenge - finding appropriate tax rates</a:t>
            </a:r>
          </a:p>
          <a:p>
            <a:r>
              <a:rPr lang="en-US" dirty="0">
                <a:latin typeface="Calibri"/>
                <a:cs typeface="Calibri"/>
              </a:rPr>
              <a:t>Green labeling</a:t>
            </a:r>
          </a:p>
        </p:txBody>
      </p:sp>
    </p:spTree>
    <p:extLst>
      <p:ext uri="{BB962C8B-B14F-4D97-AF65-F5344CB8AC3E}">
        <p14:creationId xmlns:p14="http://schemas.microsoft.com/office/powerpoint/2010/main" val="32512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cycles are attributed to the large scale variations in earth’s climate.</a:t>
            </a:r>
          </a:p>
        </p:txBody>
      </p:sp>
      <p:pic>
        <p:nvPicPr>
          <p:cNvPr id="4" name="Content Placeholder 3"/>
          <p:cNvPicPr>
            <a:picLocks noGrp="1" noChangeAspect="1"/>
          </p:cNvPicPr>
          <p:nvPr>
            <p:ph idx="1"/>
          </p:nvPr>
        </p:nvPicPr>
        <p:blipFill>
          <a:blip r:embed="rId2"/>
          <a:stretch>
            <a:fillRect/>
          </a:stretch>
        </p:blipFill>
        <p:spPr>
          <a:xfrm>
            <a:off x="3599542" y="893054"/>
            <a:ext cx="7053717" cy="5062748"/>
          </a:xfrm>
          <a:prstGeom prst="rect">
            <a:avLst/>
          </a:prstGeom>
        </p:spPr>
      </p:pic>
    </p:spTree>
    <p:extLst>
      <p:ext uri="{BB962C8B-B14F-4D97-AF65-F5344CB8AC3E}">
        <p14:creationId xmlns:p14="http://schemas.microsoft.com/office/powerpoint/2010/main" val="400015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“Hockey Stick” graph (IPCC)</a:t>
            </a:r>
          </a:p>
        </p:txBody>
      </p:sp>
      <p:pic>
        <p:nvPicPr>
          <p:cNvPr id="4" name="Content Placeholder 3"/>
          <p:cNvPicPr>
            <a:picLocks noGrp="1" noChangeAspect="1"/>
          </p:cNvPicPr>
          <p:nvPr>
            <p:ph idx="1"/>
          </p:nvPr>
        </p:nvPicPr>
        <p:blipFill>
          <a:blip r:embed="rId2"/>
          <a:stretch>
            <a:fillRect/>
          </a:stretch>
        </p:blipFill>
        <p:spPr>
          <a:xfrm>
            <a:off x="3200401" y="-238086"/>
            <a:ext cx="7216775" cy="7325027"/>
          </a:xfrm>
          <a:prstGeom prst="rect">
            <a:avLst/>
          </a:prstGeom>
        </p:spPr>
      </p:pic>
    </p:spTree>
    <p:extLst>
      <p:ext uri="{BB962C8B-B14F-4D97-AF65-F5344CB8AC3E}">
        <p14:creationId xmlns:p14="http://schemas.microsoft.com/office/powerpoint/2010/main" val="610097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Attitudes</a:t>
            </a:r>
          </a:p>
        </p:txBody>
      </p:sp>
      <p:sp>
        <p:nvSpPr>
          <p:cNvPr id="3" name="Content Placeholder 2"/>
          <p:cNvSpPr>
            <a:spLocks noGrp="1"/>
          </p:cNvSpPr>
          <p:nvPr>
            <p:ph idx="1"/>
          </p:nvPr>
        </p:nvSpPr>
        <p:spPr/>
        <p:txBody>
          <a:bodyPr/>
          <a:lstStyle/>
          <a:p>
            <a:r>
              <a:rPr lang="en-US" sz="2800" dirty="0"/>
              <a:t>The Pope</a:t>
            </a:r>
          </a:p>
          <a:p>
            <a:r>
              <a:rPr lang="en-US" sz="2800" dirty="0"/>
              <a:t>Pew research center</a:t>
            </a:r>
          </a:p>
          <a:p>
            <a:endParaRPr lang="en-US" dirty="0"/>
          </a:p>
        </p:txBody>
      </p:sp>
    </p:spTree>
    <p:extLst>
      <p:ext uri="{BB962C8B-B14F-4D97-AF65-F5344CB8AC3E}">
        <p14:creationId xmlns:p14="http://schemas.microsoft.com/office/powerpoint/2010/main" val="3992361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Pope Francis</a:t>
            </a:r>
            <a:br>
              <a:rPr lang="en-US" dirty="0"/>
            </a:br>
            <a:r>
              <a:rPr lang="en-US" dirty="0"/>
              <a:t>Sept 25, 2015</a:t>
            </a:r>
            <a:br>
              <a:rPr lang="en-US" dirty="0"/>
            </a:br>
            <a:endParaRPr lang="en-US" dirty="0"/>
          </a:p>
        </p:txBody>
      </p:sp>
      <p:sp>
        <p:nvSpPr>
          <p:cNvPr id="3" name="Content Placeholder 2"/>
          <p:cNvSpPr>
            <a:spLocks noGrp="1"/>
          </p:cNvSpPr>
          <p:nvPr>
            <p:ph idx="1"/>
          </p:nvPr>
        </p:nvSpPr>
        <p:spPr/>
        <p:txBody>
          <a:bodyPr/>
          <a:lstStyle/>
          <a:p>
            <a:r>
              <a:rPr lang="en-US" dirty="0"/>
              <a:t>1. Climate change is real, and it’s getting worse.</a:t>
            </a:r>
          </a:p>
          <a:p>
            <a:r>
              <a:rPr lang="en-US" dirty="0"/>
              <a:t>2. Human beings are a major contributor to climate change.</a:t>
            </a:r>
          </a:p>
          <a:p>
            <a:r>
              <a:rPr lang="en-US" dirty="0"/>
              <a:t>3. Climate change disproportionately affects the poor.</a:t>
            </a:r>
          </a:p>
          <a:p>
            <a:r>
              <a:rPr lang="en-US" dirty="0"/>
              <a:t>4. We can and we must make things better.</a:t>
            </a:r>
          </a:p>
          <a:p>
            <a:r>
              <a:rPr lang="en-US" dirty="0"/>
              <a:t>5. Individuals can help but politicians must lead the charge.</a:t>
            </a:r>
          </a:p>
        </p:txBody>
      </p:sp>
    </p:spTree>
    <p:extLst>
      <p:ext uri="{BB962C8B-B14F-4D97-AF65-F5344CB8AC3E}">
        <p14:creationId xmlns:p14="http://schemas.microsoft.com/office/powerpoint/2010/main" val="2938269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Majorities in all 40 nations polled say climate change is a serious problem, and a global median of 54% believe it is a very serious problem. </a:t>
            </a:r>
          </a:p>
        </p:txBody>
      </p:sp>
      <p:pic>
        <p:nvPicPr>
          <p:cNvPr id="4" name="Picture 3"/>
          <p:cNvPicPr>
            <a:picLocks noChangeAspect="1"/>
          </p:cNvPicPr>
          <p:nvPr/>
        </p:nvPicPr>
        <p:blipFill>
          <a:blip r:embed="rId2"/>
          <a:stretch>
            <a:fillRect/>
          </a:stretch>
        </p:blipFill>
        <p:spPr>
          <a:xfrm>
            <a:off x="3757614" y="681168"/>
            <a:ext cx="7296150" cy="5486520"/>
          </a:xfrm>
          <a:prstGeom prst="rect">
            <a:avLst/>
          </a:prstGeom>
        </p:spPr>
      </p:pic>
    </p:spTree>
    <p:extLst>
      <p:ext uri="{BB962C8B-B14F-4D97-AF65-F5344CB8AC3E}">
        <p14:creationId xmlns:p14="http://schemas.microsoft.com/office/powerpoint/2010/main" val="872921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People in countries with high per-capita levels of carbon emissions are less intensely concerned about climate change.</a:t>
            </a:r>
          </a:p>
        </p:txBody>
      </p:sp>
      <p:pic>
        <p:nvPicPr>
          <p:cNvPr id="4" name="Content Placeholder 3"/>
          <p:cNvPicPr>
            <a:picLocks noGrp="1" noChangeAspect="1"/>
          </p:cNvPicPr>
          <p:nvPr>
            <p:ph idx="1"/>
          </p:nvPr>
        </p:nvPicPr>
        <p:blipFill>
          <a:blip r:embed="rId2"/>
          <a:stretch>
            <a:fillRect/>
          </a:stretch>
        </p:blipFill>
        <p:spPr>
          <a:xfrm>
            <a:off x="3571877" y="767761"/>
            <a:ext cx="7269162" cy="5313334"/>
          </a:xfrm>
          <a:prstGeom prst="rect">
            <a:avLst/>
          </a:prstGeom>
        </p:spPr>
      </p:pic>
    </p:spTree>
    <p:extLst>
      <p:ext uri="{BB962C8B-B14F-4D97-AF65-F5344CB8AC3E}">
        <p14:creationId xmlns:p14="http://schemas.microsoft.com/office/powerpoint/2010/main" val="2986157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Climate change is not seen as a distant threat. A global median of 51% say climate change is already harming people around the world, while another 28% believe it will do so in the next few years.</a:t>
            </a:r>
          </a:p>
        </p:txBody>
      </p:sp>
      <p:pic>
        <p:nvPicPr>
          <p:cNvPr id="4" name="Content Placeholder 3"/>
          <p:cNvPicPr>
            <a:picLocks noGrp="1" noChangeAspect="1"/>
          </p:cNvPicPr>
          <p:nvPr>
            <p:ph idx="1"/>
          </p:nvPr>
        </p:nvPicPr>
        <p:blipFill>
          <a:blip r:embed="rId2"/>
          <a:stretch>
            <a:fillRect/>
          </a:stretch>
        </p:blipFill>
        <p:spPr>
          <a:xfrm>
            <a:off x="3686175" y="515366"/>
            <a:ext cx="7107237" cy="5818123"/>
          </a:xfrm>
          <a:prstGeom prst="rect">
            <a:avLst/>
          </a:prstGeom>
        </p:spPr>
      </p:pic>
    </p:spTree>
    <p:extLst>
      <p:ext uri="{BB962C8B-B14F-4D97-AF65-F5344CB8AC3E}">
        <p14:creationId xmlns:p14="http://schemas.microsoft.com/office/powerpoint/2010/main" val="272658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divided </a:t>
            </a:r>
          </a:p>
        </p:txBody>
      </p:sp>
      <p:pic>
        <p:nvPicPr>
          <p:cNvPr id="6" name="Content Placeholder 5"/>
          <p:cNvPicPr>
            <a:picLocks noGrp="1" noChangeAspect="1"/>
          </p:cNvPicPr>
          <p:nvPr>
            <p:ph idx="1"/>
          </p:nvPr>
        </p:nvPicPr>
        <p:blipFill>
          <a:blip r:embed="rId2"/>
          <a:stretch>
            <a:fillRect/>
          </a:stretch>
        </p:blipFill>
        <p:spPr>
          <a:xfrm>
            <a:off x="3471863" y="1395526"/>
            <a:ext cx="7473950" cy="4329494"/>
          </a:xfrm>
          <a:prstGeom prst="rect">
            <a:avLst/>
          </a:prstGeom>
        </p:spPr>
      </p:pic>
    </p:spTree>
    <p:extLst>
      <p:ext uri="{BB962C8B-B14F-4D97-AF65-F5344CB8AC3E}">
        <p14:creationId xmlns:p14="http://schemas.microsoft.com/office/powerpoint/2010/main" val="3826572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Economies</a:t>
            </a:r>
          </a:p>
        </p:txBody>
      </p:sp>
      <p:pic>
        <p:nvPicPr>
          <p:cNvPr id="4" name="Content Placeholder 3"/>
          <p:cNvPicPr>
            <a:picLocks noGrp="1" noChangeAspect="1"/>
          </p:cNvPicPr>
          <p:nvPr>
            <p:ph idx="1"/>
          </p:nvPr>
        </p:nvPicPr>
        <p:blipFill>
          <a:blip r:embed="rId2"/>
          <a:stretch>
            <a:fillRect/>
          </a:stretch>
        </p:blipFill>
        <p:spPr>
          <a:xfrm>
            <a:off x="4214813" y="-93313"/>
            <a:ext cx="5288044" cy="6951313"/>
          </a:xfrm>
          <a:prstGeom prst="rect">
            <a:avLst/>
          </a:prstGeom>
        </p:spPr>
      </p:pic>
    </p:spTree>
    <p:extLst>
      <p:ext uri="{BB962C8B-B14F-4D97-AF65-F5344CB8AC3E}">
        <p14:creationId xmlns:p14="http://schemas.microsoft.com/office/powerpoint/2010/main" val="3178585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Drought is top concern</a:t>
            </a:r>
          </a:p>
        </p:txBody>
      </p:sp>
      <p:pic>
        <p:nvPicPr>
          <p:cNvPr id="4" name="Content Placeholder 3"/>
          <p:cNvPicPr>
            <a:picLocks noGrp="1" noChangeAspect="1"/>
          </p:cNvPicPr>
          <p:nvPr>
            <p:ph idx="1"/>
          </p:nvPr>
        </p:nvPicPr>
        <p:blipFill>
          <a:blip r:embed="rId2"/>
          <a:stretch>
            <a:fillRect/>
          </a:stretch>
        </p:blipFill>
        <p:spPr>
          <a:xfrm>
            <a:off x="3771901" y="637794"/>
            <a:ext cx="7302499" cy="5573267"/>
          </a:xfrm>
          <a:prstGeom prst="rect">
            <a:avLst/>
          </a:prstGeom>
        </p:spPr>
      </p:pic>
    </p:spTree>
    <p:extLst>
      <p:ext uri="{BB962C8B-B14F-4D97-AF65-F5344CB8AC3E}">
        <p14:creationId xmlns:p14="http://schemas.microsoft.com/office/powerpoint/2010/main" val="302467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a:t>Brandywine Christina Healthy </a:t>
            </a:r>
            <a:br>
              <a:rPr lang="en-US" dirty="0"/>
            </a:br>
            <a:r>
              <a:rPr lang="en-US" dirty="0"/>
              <a:t>Water Fund</a:t>
            </a:r>
          </a:p>
        </p:txBody>
      </p:sp>
      <p:sp>
        <p:nvSpPr>
          <p:cNvPr id="15" name="Subtitle 14"/>
          <p:cNvSpPr>
            <a:spLocks noGrp="1"/>
          </p:cNvSpPr>
          <p:nvPr>
            <p:ph type="subTitle" idx="1"/>
          </p:nvPr>
        </p:nvSpPr>
        <p:spPr>
          <a:xfrm>
            <a:off x="2895600" y="3600450"/>
            <a:ext cx="6400800" cy="2038350"/>
          </a:xfrm>
        </p:spPr>
        <p:txBody>
          <a:bodyPr>
            <a:normAutofit fontScale="92500" lnSpcReduction="10000"/>
          </a:bodyPr>
          <a:lstStyle/>
          <a:p>
            <a:r>
              <a:rPr lang="en-US" dirty="0"/>
              <a:t>Draft Business Plan </a:t>
            </a:r>
          </a:p>
          <a:p>
            <a:r>
              <a:rPr lang="en-US" dirty="0"/>
              <a:t>Presented to </a:t>
            </a:r>
          </a:p>
          <a:p>
            <a:r>
              <a:rPr lang="en-US" dirty="0"/>
              <a:t>Stakeholders</a:t>
            </a:r>
          </a:p>
          <a:p>
            <a:r>
              <a:rPr lang="en-US" dirty="0"/>
              <a:t>May 4, 2017</a:t>
            </a:r>
          </a:p>
        </p:txBody>
      </p:sp>
    </p:spTree>
    <p:extLst>
      <p:ext uri="{BB962C8B-B14F-4D97-AF65-F5344CB8AC3E}">
        <p14:creationId xmlns:p14="http://schemas.microsoft.com/office/powerpoint/2010/main" val="504863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quote the Lorax…</a:t>
            </a:r>
          </a:p>
        </p:txBody>
      </p:sp>
      <p:pic>
        <p:nvPicPr>
          <p:cNvPr id="8" name="Content Placeholder 7"/>
          <p:cNvPicPr>
            <a:picLocks noGrp="1" noChangeAspect="1"/>
          </p:cNvPicPr>
          <p:nvPr>
            <p:ph idx="1"/>
          </p:nvPr>
        </p:nvPicPr>
        <p:blipFill>
          <a:blip r:embed="rId2"/>
          <a:stretch>
            <a:fillRect/>
          </a:stretch>
        </p:blipFill>
        <p:spPr>
          <a:xfrm>
            <a:off x="4086225" y="984722"/>
            <a:ext cx="6311900" cy="4879412"/>
          </a:xfrm>
          <a:prstGeom prst="rect">
            <a:avLst/>
          </a:prstGeom>
        </p:spPr>
      </p:pic>
    </p:spTree>
    <p:extLst>
      <p:ext uri="{BB962C8B-B14F-4D97-AF65-F5344CB8AC3E}">
        <p14:creationId xmlns:p14="http://schemas.microsoft.com/office/powerpoint/2010/main" val="3127502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509"/>
          <a:stretch/>
        </p:blipFill>
        <p:spPr>
          <a:xfrm>
            <a:off x="0" y="2128838"/>
            <a:ext cx="11701463" cy="2608964"/>
          </a:xfrm>
          <a:prstGeom prst="rect">
            <a:avLst/>
          </a:prstGeom>
        </p:spPr>
      </p:pic>
    </p:spTree>
    <p:extLst>
      <p:ext uri="{BB962C8B-B14F-4D97-AF65-F5344CB8AC3E}">
        <p14:creationId xmlns:p14="http://schemas.microsoft.com/office/powerpoint/2010/main" val="56388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79437"/>
            <a:ext cx="8229600" cy="1143000"/>
          </a:xfrm>
        </p:spPr>
        <p:txBody>
          <a:bodyPr/>
          <a:lstStyle/>
          <a:p>
            <a:r>
              <a:rPr lang="en-US" kern="0" dirty="0">
                <a:solidFill>
                  <a:srgbClr val="000000"/>
                </a:solidFill>
                <a:latin typeface="Calibri"/>
                <a:sym typeface="Calibri"/>
              </a:rPr>
              <a:t>Goal</a:t>
            </a:r>
            <a:endParaRPr lang="en-US" dirty="0"/>
          </a:p>
        </p:txBody>
      </p:sp>
      <p:sp>
        <p:nvSpPr>
          <p:cNvPr id="3" name="Content Placeholder 2"/>
          <p:cNvSpPr>
            <a:spLocks noGrp="1"/>
          </p:cNvSpPr>
          <p:nvPr>
            <p:ph idx="1"/>
          </p:nvPr>
        </p:nvSpPr>
        <p:spPr>
          <a:xfrm>
            <a:off x="1981200" y="1798638"/>
            <a:ext cx="8229600" cy="4525963"/>
          </a:xfrm>
        </p:spPr>
        <p:txBody>
          <a:bodyPr/>
          <a:lstStyle/>
          <a:p>
            <a:pPr marL="0" indent="0">
              <a:buNone/>
            </a:pPr>
            <a:r>
              <a:rPr lang="en-US" dirty="0"/>
              <a:t>To create self-sustaining conservation finance vehicle that will restore the Brandywine-Christina watershed to fishable, swimmable, potable status in an accelerated timeframe.</a:t>
            </a:r>
          </a:p>
          <a:p>
            <a:pPr marL="0" indent="0">
              <a:buNone/>
            </a:pPr>
            <a:endParaRPr lang="en-US" dirty="0"/>
          </a:p>
        </p:txBody>
      </p:sp>
    </p:spTree>
    <p:extLst>
      <p:ext uri="{BB962C8B-B14F-4D97-AF65-F5344CB8AC3E}">
        <p14:creationId xmlns:p14="http://schemas.microsoft.com/office/powerpoint/2010/main" val="2328551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Fund Model</a:t>
            </a:r>
          </a:p>
        </p:txBody>
      </p:sp>
      <p:pic>
        <p:nvPicPr>
          <p:cNvPr id="4" name="Shape 129"/>
          <p:cNvPicPr preferRelativeResize="0">
            <a:picLocks noGrp="1"/>
          </p:cNvPicPr>
          <p:nvPr>
            <p:ph idx="1"/>
          </p:nvPr>
        </p:nvPicPr>
        <p:blipFill rotWithShape="1">
          <a:blip r:embed="rId2">
            <a:alphaModFix/>
          </a:blip>
          <a:srcRect/>
          <a:stretch/>
        </p:blipFill>
        <p:spPr>
          <a:xfrm>
            <a:off x="2743200" y="1371600"/>
            <a:ext cx="6531982" cy="4953000"/>
          </a:xfrm>
          <a:prstGeom prst="rect">
            <a:avLst/>
          </a:prstGeom>
          <a:noFill/>
          <a:ln>
            <a:noFill/>
          </a:ln>
        </p:spPr>
      </p:pic>
    </p:spTree>
    <p:extLst>
      <p:ext uri="{BB962C8B-B14F-4D97-AF65-F5344CB8AC3E}">
        <p14:creationId xmlns:p14="http://schemas.microsoft.com/office/powerpoint/2010/main" val="47547522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TNCUDWP">
      <a:dk1>
        <a:sysClr val="windowText" lastClr="000000"/>
      </a:dk1>
      <a:lt1>
        <a:sysClr val="window" lastClr="FFFFFF"/>
      </a:lt1>
      <a:dk2>
        <a:srgbClr val="004A97"/>
      </a:dk2>
      <a:lt2>
        <a:srgbClr val="C6E7FC"/>
      </a:lt2>
      <a:accent1>
        <a:srgbClr val="31B6FD"/>
      </a:accent1>
      <a:accent2>
        <a:srgbClr val="4584D3"/>
      </a:accent2>
      <a:accent3>
        <a:srgbClr val="00703C"/>
      </a:accent3>
      <a:accent4>
        <a:srgbClr val="A5D028"/>
      </a:accent4>
      <a:accent5>
        <a:srgbClr val="F5C040"/>
      </a:accent5>
      <a:accent6>
        <a:srgbClr val="05E0DB"/>
      </a:accent6>
      <a:hlink>
        <a:srgbClr val="0070C0"/>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TM03457475[[fn=Frame]]</Template>
  <TotalTime>9646</TotalTime>
  <Words>3433</Words>
  <Application>Microsoft Office PowerPoint</Application>
  <PresentationFormat>Widescreen</PresentationFormat>
  <Paragraphs>425</Paragraphs>
  <Slides>71</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71</vt:i4>
      </vt:variant>
    </vt:vector>
  </HeadingPairs>
  <TitlesOfParts>
    <vt:vector size="81" baseType="lpstr">
      <vt:lpstr>Arial</vt:lpstr>
      <vt:lpstr>Calibri</vt:lpstr>
      <vt:lpstr>Cambria</vt:lpstr>
      <vt:lpstr>Corbel</vt:lpstr>
      <vt:lpstr>ESRI AMFM Water</vt:lpstr>
      <vt:lpstr>Mangal</vt:lpstr>
      <vt:lpstr>Vijaya</vt:lpstr>
      <vt:lpstr>Wingdings 2</vt:lpstr>
      <vt:lpstr>Frame</vt:lpstr>
      <vt:lpstr>Office Theme</vt:lpstr>
      <vt:lpstr> Water Fund, Climate Change, and Negative Externalities</vt:lpstr>
      <vt:lpstr>Schedule and due dates</vt:lpstr>
      <vt:lpstr>Sections of the paper </vt:lpstr>
      <vt:lpstr>We are in an  “inter-glacial”</vt:lpstr>
      <vt:lpstr>Negative externalities</vt:lpstr>
      <vt:lpstr>Remedies</vt:lpstr>
      <vt:lpstr>Brandywine Christina Healthy  Water Fund</vt:lpstr>
      <vt:lpstr>Goal</vt:lpstr>
      <vt:lpstr>Water Fund Model</vt:lpstr>
      <vt:lpstr>The Brandywine Christina </vt:lpstr>
      <vt:lpstr>Basic business strategy</vt:lpstr>
      <vt:lpstr>How will the Water Fund work?</vt:lpstr>
      <vt:lpstr>Current project path</vt:lpstr>
      <vt:lpstr>PowerPoint Presentation</vt:lpstr>
      <vt:lpstr>PowerPoint Presentation</vt:lpstr>
      <vt:lpstr>Sustainable systems</vt:lpstr>
      <vt:lpstr>How does the Fund work?</vt:lpstr>
      <vt:lpstr>Water Fund services</vt:lpstr>
      <vt:lpstr>What is the value of a pound?</vt:lpstr>
      <vt:lpstr>Value and services</vt:lpstr>
      <vt:lpstr>Needs of primary beneficiaries</vt:lpstr>
      <vt:lpstr>Projected demand (5yr)</vt:lpstr>
      <vt:lpstr>Pricing TSS service on MS4 sample urban  abatement curve</vt:lpstr>
      <vt:lpstr>Water service providers</vt:lpstr>
      <vt:lpstr>Projected demand and price (5yr)</vt:lpstr>
      <vt:lpstr>Agricultural BMPs</vt:lpstr>
      <vt:lpstr>Project coordination </vt:lpstr>
      <vt:lpstr>Leveraging existing  watershed funding</vt:lpstr>
      <vt:lpstr>Projected service provision</vt:lpstr>
      <vt:lpstr>Long term projections</vt:lpstr>
      <vt:lpstr>Financial projections</vt:lpstr>
      <vt:lpstr>Operations</vt:lpstr>
      <vt:lpstr>Challenges</vt:lpstr>
      <vt:lpstr>Remedies: Which of these is the Water Fund?</vt:lpstr>
      <vt:lpstr>DISCUSSION</vt:lpstr>
      <vt:lpstr>What is wrong with this statement?</vt:lpstr>
      <vt:lpstr>Climate Change student views</vt:lpstr>
      <vt:lpstr>EPA 2009 “decision”:  CO2 is a pollutant</vt:lpstr>
      <vt:lpstr>PowerPoint Presentation</vt:lpstr>
      <vt:lpstr>Sulfur dioxide cap and trade program</vt:lpstr>
      <vt:lpstr>2009 The Waxman- Markey bill would have created a “cap and trade” for CO2</vt:lpstr>
      <vt:lpstr>Obama Climate change- State of the Union (1/12/16, 9:31 PM ET)</vt:lpstr>
      <vt:lpstr>Climate Change  Policy first…</vt:lpstr>
      <vt:lpstr>PowerPoint Presentation</vt:lpstr>
      <vt:lpstr>Remedies:</vt:lpstr>
      <vt:lpstr>“What is the Social Cost of Carbon?”</vt:lpstr>
      <vt:lpstr>Social Cost of Carbon</vt:lpstr>
      <vt:lpstr>Union of Concerned Scientists Three Facts:  http://blog.ucsusa.org/brenda-ekwurzel/epa-head-pruitt-on-climate-change-dead-wrong-three-fundamental-scientific-facts-he-needs-to-know </vt:lpstr>
      <vt:lpstr>Trump has a different path</vt:lpstr>
      <vt:lpstr>Recent notes</vt:lpstr>
      <vt:lpstr>So lets back track…  to Science</vt:lpstr>
      <vt:lpstr>Richard Alley</vt:lpstr>
      <vt:lpstr>PowerPoint Presentation</vt:lpstr>
      <vt:lpstr>The great Cretaceous Seaway</vt:lpstr>
      <vt:lpstr>“North America” (93,000,000 years ago)</vt:lpstr>
      <vt:lpstr>PowerPoint Presentation</vt:lpstr>
      <vt:lpstr>Geology is cool and Calvin’s dad is wrong!</vt:lpstr>
      <vt:lpstr>The last glacial maximum (ice age)</vt:lpstr>
      <vt:lpstr>Ice Sheets (18,000 ybp)</vt:lpstr>
      <vt:lpstr>These cycles are attributed to the large scale variations in earth’s climate.</vt:lpstr>
      <vt:lpstr>“Hockey Stick” graph (IPCC)</vt:lpstr>
      <vt:lpstr>Attitudes</vt:lpstr>
      <vt:lpstr>Pope Francis Sept 25, 2015 </vt:lpstr>
      <vt:lpstr>Majorities in all 40 nations polled say climate change is a serious problem, and a global median of 54% believe it is a very serious problem. </vt:lpstr>
      <vt:lpstr>People in countries with high per-capita levels of carbon emissions are less intensely concerned about climate change.</vt:lpstr>
      <vt:lpstr>Climate change is not seen as a distant threat. A global median of 51% say climate change is already harming people around the world, while another 28% believe it will do so in the next few years.</vt:lpstr>
      <vt:lpstr>U.S. divided </vt:lpstr>
      <vt:lpstr>Major Economies</vt:lpstr>
      <vt:lpstr>Drought is top concern</vt:lpstr>
      <vt:lpstr>To quote the Lorax…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Egan</dc:creator>
  <cp:lastModifiedBy>Jennifer Egan</cp:lastModifiedBy>
  <cp:revision>272</cp:revision>
  <dcterms:created xsi:type="dcterms:W3CDTF">2015-11-23T18:26:15Z</dcterms:created>
  <dcterms:modified xsi:type="dcterms:W3CDTF">2017-05-03T11:30:48Z</dcterms:modified>
</cp:coreProperties>
</file>